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Lst>
  <p:notesMasterIdLst>
    <p:notesMasterId r:id="rId28"/>
  </p:notesMasterIdLst>
  <p:sldIdLst>
    <p:sldId id="256" r:id="rId3"/>
    <p:sldId id="289" r:id="rId4"/>
    <p:sldId id="294" r:id="rId5"/>
    <p:sldId id="295" r:id="rId6"/>
    <p:sldId id="296" r:id="rId7"/>
    <p:sldId id="308" r:id="rId8"/>
    <p:sldId id="297" r:id="rId9"/>
    <p:sldId id="298" r:id="rId10"/>
    <p:sldId id="299" r:id="rId11"/>
    <p:sldId id="300" r:id="rId12"/>
    <p:sldId id="301" r:id="rId13"/>
    <p:sldId id="302" r:id="rId14"/>
    <p:sldId id="291" r:id="rId15"/>
    <p:sldId id="303" r:id="rId16"/>
    <p:sldId id="304" r:id="rId17"/>
    <p:sldId id="305" r:id="rId18"/>
    <p:sldId id="306" r:id="rId19"/>
    <p:sldId id="310" r:id="rId20"/>
    <p:sldId id="280" r:id="rId21"/>
    <p:sldId id="281" r:id="rId22"/>
    <p:sldId id="288" r:id="rId23"/>
    <p:sldId id="259" r:id="rId24"/>
    <p:sldId id="293" r:id="rId25"/>
    <p:sldId id="309" r:id="rId26"/>
    <p:sldId id="279" r:id="rId27"/>
  </p:sldIdLst>
  <p:sldSz cx="9144000" cy="6858000" type="screen4x3"/>
  <p:notesSz cx="6889750"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73" autoAdjust="0"/>
  </p:normalViewPr>
  <p:slideViewPr>
    <p:cSldViewPr snapToGrid="0">
      <p:cViewPr varScale="1">
        <p:scale>
          <a:sx n="61" d="100"/>
          <a:sy n="61" d="100"/>
        </p:scale>
        <p:origin x="16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39800" y="750887"/>
            <a:ext cx="5010150" cy="37576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1130300" y="4759325"/>
            <a:ext cx="4629150" cy="4510087"/>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5" name="Shape 5"/>
          <p:cNvSpPr txBox="1">
            <a:spLocks noGrp="1"/>
          </p:cNvSpPr>
          <p:nvPr>
            <p:ph type="sldNum" idx="12"/>
          </p:nvPr>
        </p:nvSpPr>
        <p:spPr>
          <a:xfrm>
            <a:off x="6051550" y="9518650"/>
            <a:ext cx="838199" cy="501650"/>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GB" sz="1300" b="0" i="0" u="none" strike="noStrike" cap="none">
                <a:solidFill>
                  <a:schemeClr val="dk1"/>
                </a:solidFill>
                <a:latin typeface="Arial"/>
                <a:ea typeface="Arial"/>
                <a:cs typeface="Arial"/>
                <a:sym typeface="Arial"/>
              </a:rPr>
              <a:t>‹#›</a:t>
            </a:fld>
            <a:endParaRPr lang="en-GB"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95736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939800" y="750888"/>
            <a:ext cx="5010150"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5" name="Shape 205"/>
          <p:cNvSpPr txBox="1">
            <a:spLocks noGrp="1"/>
          </p:cNvSpPr>
          <p:nvPr>
            <p:ph type="body" idx="1"/>
          </p:nvPr>
        </p:nvSpPr>
        <p:spPr>
          <a:xfrm>
            <a:off x="1130300" y="4759325"/>
            <a:ext cx="4629150" cy="45100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06" name="Shape 206"/>
          <p:cNvSpPr txBox="1">
            <a:spLocks noGrp="1"/>
          </p:cNvSpPr>
          <p:nvPr>
            <p:ph type="sldNum" idx="12"/>
          </p:nvPr>
        </p:nvSpPr>
        <p:spPr>
          <a:xfrm>
            <a:off x="6051550" y="9518650"/>
            <a:ext cx="838199" cy="501650"/>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GB" sz="1300" b="0" i="0" u="none" strike="noStrike" cap="none">
                <a:solidFill>
                  <a:schemeClr val="dk1"/>
                </a:solidFill>
                <a:latin typeface="Arial"/>
                <a:ea typeface="Arial"/>
                <a:cs typeface="Arial"/>
                <a:sym typeface="Arial"/>
              </a:rPr>
              <a:t>1</a:t>
            </a:fld>
            <a:endParaRPr lang="en-GB"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626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r>
              <a:rPr lang="en-GB" b="1" dirty="0" smtClean="0">
                <a:solidFill>
                  <a:srgbClr val="000000"/>
                </a:solidFill>
                <a:effectLst/>
                <a:latin typeface="calibri" panose="020F0502020204030204" pitchFamily="34" charset="0"/>
              </a:rPr>
              <a:t>Phase 1 proposals:</a:t>
            </a:r>
          </a:p>
          <a:p>
            <a:r>
              <a:rPr lang="en-GB" b="1" dirty="0" smtClean="0">
                <a:solidFill>
                  <a:srgbClr val="000000"/>
                </a:solidFill>
                <a:effectLst/>
                <a:latin typeface="calibri" panose="020F0502020204030204" pitchFamily="34" charset="0"/>
              </a:rPr>
              <a:t>GLH Size	Title</a:t>
            </a:r>
          </a:p>
          <a:p>
            <a:r>
              <a:rPr lang="en-GB" b="1" dirty="0" smtClean="0">
                <a:solidFill>
                  <a:srgbClr val="000000"/>
                </a:solidFill>
                <a:effectLst/>
                <a:latin typeface="calibri" panose="020F0502020204030204" pitchFamily="34" charset="0"/>
              </a:rPr>
              <a:t>240	Pearson BTEC Level 2 Technical Certificate in Business Enterprise</a:t>
            </a:r>
          </a:p>
          <a:p>
            <a:r>
              <a:rPr lang="en-GB" b="1" dirty="0" smtClean="0">
                <a:solidFill>
                  <a:srgbClr val="000000"/>
                </a:solidFill>
                <a:effectLst/>
                <a:latin typeface="calibri" panose="020F0502020204030204" pitchFamily="34" charset="0"/>
              </a:rPr>
              <a:t>240	Pearson BTEC Level 2 Technical Certificate in Customer Service Operations</a:t>
            </a:r>
          </a:p>
          <a:p>
            <a:r>
              <a:rPr lang="en-GB" b="1" dirty="0" smtClean="0">
                <a:solidFill>
                  <a:srgbClr val="000000"/>
                </a:solidFill>
                <a:effectLst/>
                <a:latin typeface="calibri" panose="020F0502020204030204" pitchFamily="34" charset="0"/>
              </a:rPr>
              <a:t>240	Pearson BTEC Level 2 Technical Certificate in Retail Operations</a:t>
            </a:r>
          </a:p>
          <a:p>
            <a:r>
              <a:rPr lang="en-GB" b="1" dirty="0" smtClean="0">
                <a:solidFill>
                  <a:srgbClr val="000000"/>
                </a:solidFill>
                <a:effectLst/>
                <a:latin typeface="calibri" panose="020F0502020204030204" pitchFamily="34" charset="0"/>
              </a:rPr>
              <a:t>240	Pearson BTEC Level 2 Technical Certificate in Business Administration</a:t>
            </a:r>
          </a:p>
          <a:p>
            <a:r>
              <a:rPr lang="en-GB" b="1" dirty="0" smtClean="0">
                <a:solidFill>
                  <a:srgbClr val="000000"/>
                </a:solidFill>
                <a:effectLst/>
                <a:latin typeface="calibri" panose="020F0502020204030204" pitchFamily="34" charset="0"/>
              </a:rPr>
              <a:t>360	Pearson BTEC Level 2 Technical Diploma in Laboratory Science</a:t>
            </a:r>
          </a:p>
          <a:p>
            <a:r>
              <a:rPr lang="en-GB" b="1" dirty="0" smtClean="0">
                <a:solidFill>
                  <a:srgbClr val="000000"/>
                </a:solidFill>
                <a:effectLst/>
                <a:latin typeface="calibri" panose="020F0502020204030204" pitchFamily="34" charset="0"/>
              </a:rPr>
              <a:t>240	Pearson BTEC Level 2 Technical Certificate for Recreation Assistants</a:t>
            </a:r>
          </a:p>
          <a:p>
            <a:r>
              <a:rPr lang="en-GB" b="1" dirty="0" smtClean="0">
                <a:solidFill>
                  <a:srgbClr val="000000"/>
                </a:solidFill>
                <a:effectLst/>
                <a:latin typeface="calibri" panose="020F0502020204030204" pitchFamily="34" charset="0"/>
              </a:rPr>
              <a:t>360	Pearson BTEC Level 2 Technical Diploma in Activity Leadership</a:t>
            </a:r>
          </a:p>
          <a:p>
            <a:r>
              <a:rPr lang="en-GB" b="1" dirty="0" smtClean="0">
                <a:solidFill>
                  <a:srgbClr val="000000"/>
                </a:solidFill>
                <a:effectLst/>
                <a:latin typeface="calibri" panose="020F0502020204030204" pitchFamily="34" charset="0"/>
              </a:rPr>
              <a:t>240	Pearson BTEC Level 2 Technical Certificate in Technology Helpdesk Support</a:t>
            </a:r>
          </a:p>
          <a:p>
            <a:r>
              <a:rPr lang="en-GB" b="1" dirty="0" smtClean="0">
                <a:solidFill>
                  <a:srgbClr val="000000"/>
                </a:solidFill>
                <a:effectLst/>
                <a:latin typeface="calibri" panose="020F0502020204030204" pitchFamily="34" charset="0"/>
              </a:rPr>
              <a:t>360	Pearson BTEC Level 2 Technical Certificate in Digital Operations Support</a:t>
            </a:r>
          </a:p>
          <a:p>
            <a:r>
              <a:rPr lang="en-GB" b="1" dirty="0" smtClean="0">
                <a:solidFill>
                  <a:srgbClr val="000000"/>
                </a:solidFill>
                <a:effectLst/>
                <a:latin typeface="calibri" panose="020F0502020204030204" pitchFamily="34" charset="0"/>
              </a:rPr>
              <a:t>360	Pearson BTEC Level 2 Technical Certificate in Networking and Cybersecurity Support</a:t>
            </a:r>
          </a:p>
          <a:p>
            <a:r>
              <a:rPr lang="en-GB" b="1" dirty="0" smtClean="0">
                <a:solidFill>
                  <a:srgbClr val="000000"/>
                </a:solidFill>
                <a:effectLst/>
                <a:latin typeface="calibri" panose="020F0502020204030204" pitchFamily="34" charset="0"/>
              </a:rPr>
              <a:t>360	Pearson BTEC Level 2 Technical Certificate in Information Support</a:t>
            </a:r>
          </a:p>
          <a:p>
            <a:r>
              <a:rPr lang="en-GB" b="1" dirty="0" smtClean="0">
                <a:solidFill>
                  <a:srgbClr val="000000"/>
                </a:solidFill>
                <a:effectLst/>
                <a:latin typeface="calibri" panose="020F0502020204030204" pitchFamily="34" charset="0"/>
              </a:rPr>
              <a:t>360	Pearson BTEC Level 2 Technical Diploma in Children's Play, Learning and Development (Early Years Assistant)</a:t>
            </a:r>
          </a:p>
          <a:p>
            <a:r>
              <a:rPr lang="en-GB" b="1" dirty="0" smtClean="0">
                <a:solidFill>
                  <a:srgbClr val="000000"/>
                </a:solidFill>
                <a:effectLst/>
                <a:latin typeface="calibri" panose="020F0502020204030204" pitchFamily="34" charset="0"/>
              </a:rPr>
              <a:t>240	Pearson BTEC Level 2 Technical Certificate in Patisserie and Confectionery</a:t>
            </a:r>
          </a:p>
          <a:p>
            <a:r>
              <a:rPr lang="en-GB" b="1" dirty="0" smtClean="0">
                <a:solidFill>
                  <a:srgbClr val="000000"/>
                </a:solidFill>
                <a:effectLst/>
                <a:latin typeface="calibri" panose="020F0502020204030204" pitchFamily="34" charset="0"/>
              </a:rPr>
              <a:t>360	Pearson BTEC Level 2 Technical Diploma in Food and Beverage Service</a:t>
            </a:r>
          </a:p>
          <a:p>
            <a:r>
              <a:rPr lang="en-GB" b="1" dirty="0" smtClean="0">
                <a:solidFill>
                  <a:srgbClr val="000000"/>
                </a:solidFill>
                <a:effectLst/>
                <a:latin typeface="calibri" panose="020F0502020204030204" pitchFamily="34" charset="0"/>
              </a:rPr>
              <a:t>480	Pearson BTEC Level 2 Technical Extended Diploma in Professional Cookery</a:t>
            </a:r>
          </a:p>
          <a:p>
            <a:r>
              <a:rPr lang="en-GB" b="1" dirty="0" smtClean="0">
                <a:solidFill>
                  <a:srgbClr val="000000"/>
                </a:solidFill>
                <a:effectLst/>
                <a:latin typeface="calibri" panose="020F0502020204030204" pitchFamily="34" charset="0"/>
              </a:rPr>
              <a:t>360	Pearson BTEC Level 2 Technical Diploma in Engineering</a:t>
            </a:r>
          </a:p>
          <a:p>
            <a:r>
              <a:rPr lang="en-GB" b="1" dirty="0" smtClean="0">
                <a:solidFill>
                  <a:srgbClr val="000000"/>
                </a:solidFill>
                <a:effectLst/>
                <a:latin typeface="calibri" panose="020F0502020204030204" pitchFamily="34" charset="0"/>
              </a:rPr>
              <a:t>360	Pearson BTEC Level 2 Technical Diploma in Animal Care</a:t>
            </a:r>
          </a:p>
          <a:p>
            <a:r>
              <a:rPr lang="en-GB" b="1" dirty="0" smtClean="0">
                <a:solidFill>
                  <a:srgbClr val="000000"/>
                </a:solidFill>
                <a:effectLst/>
                <a:latin typeface="calibri" panose="020F0502020204030204" pitchFamily="34" charset="0"/>
              </a:rPr>
              <a:t>240	Pearson BTEC Level 2 Technical Certificate for Warehouse </a:t>
            </a:r>
            <a:r>
              <a:rPr lang="en-GB" b="1" dirty="0" smtClean="0">
                <a:solidFill>
                  <a:srgbClr val="000000"/>
                </a:solidFill>
                <a:effectLst/>
                <a:latin typeface="calibri" panose="020F0502020204030204" pitchFamily="34" charset="0"/>
              </a:rPr>
              <a:t>Operatives</a:t>
            </a:r>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893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lstStyle/>
          <a:p>
            <a:r>
              <a:rPr lang="en-GB" dirty="0" smtClean="0"/>
              <a:t>Tech Awards too</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270028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66910" y="4643517"/>
            <a:ext cx="5335268" cy="439912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4" name="Shape 414"/>
          <p:cNvSpPr>
            <a:spLocks noGrp="1" noRot="1" noChangeAspect="1"/>
          </p:cNvSpPr>
          <p:nvPr>
            <p:ph type="sldImg" idx="2"/>
          </p:nvPr>
        </p:nvSpPr>
        <p:spPr>
          <a:xfrm>
            <a:off x="892175" y="733425"/>
            <a:ext cx="4884738"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666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892175" y="733425"/>
            <a:ext cx="4884738"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3" name="Shape 453"/>
          <p:cNvSpPr txBox="1">
            <a:spLocks noGrp="1"/>
          </p:cNvSpPr>
          <p:nvPr>
            <p:ph type="body" idx="1"/>
          </p:nvPr>
        </p:nvSpPr>
        <p:spPr>
          <a:xfrm>
            <a:off x="666910" y="4643517"/>
            <a:ext cx="5335268" cy="439912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GB" sz="1200" b="0" i="0" u="none" strike="noStrike" cap="none" dirty="0">
                <a:solidFill>
                  <a:schemeClr val="dk1"/>
                </a:solidFill>
                <a:latin typeface="Calibri"/>
                <a:ea typeface="Calibri"/>
                <a:cs typeface="Calibri"/>
                <a:sym typeface="Calibri"/>
              </a:rPr>
              <a:t>This slide is a reminder of the reason behind the redevelopment.  VPs are broadly aware, HOD often are very unaware. The danger is that without this rationale HODs are not comparing like for like qualifications.</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54" name="Shape 454"/>
          <p:cNvSpPr txBox="1">
            <a:spLocks noGrp="1"/>
          </p:cNvSpPr>
          <p:nvPr>
            <p:ph type="sldNum" idx="12"/>
          </p:nvPr>
        </p:nvSpPr>
        <p:spPr>
          <a:xfrm>
            <a:off x="3777605" y="9285336"/>
            <a:ext cx="2889936" cy="48879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16</a:t>
            </a:fld>
            <a:endParaRPr lang="en-GB"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7889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lstStyle/>
          <a:p>
            <a:r>
              <a:rPr lang="en-US" sz="1200" dirty="0" smtClean="0"/>
              <a:t>In some of these sectors, we have responded to requests from </a:t>
            </a:r>
            <a:r>
              <a:rPr lang="en-US" sz="1200" dirty="0" err="1" smtClean="0"/>
              <a:t>centres</a:t>
            </a:r>
            <a:r>
              <a:rPr lang="en-US" sz="1200" dirty="0" smtClean="0"/>
              <a:t> to develop additional sizes to increase the range of qualifications available. These are (first teaching dates indicated):</a:t>
            </a:r>
          </a:p>
          <a:p>
            <a:r>
              <a:rPr lang="en-US" sz="1200" dirty="0" smtClean="0"/>
              <a:t>Art and Design: 180, 720 – both AG (2017)</a:t>
            </a:r>
          </a:p>
          <a:p>
            <a:r>
              <a:rPr lang="en-US" sz="1200" dirty="0" smtClean="0"/>
              <a:t>Computing: 180, 720 – both AG (2017)</a:t>
            </a:r>
          </a:p>
          <a:p>
            <a:r>
              <a:rPr lang="en-US" sz="1200" dirty="0" smtClean="0"/>
              <a:t>Enterprise and Entrepreneurship: 510, 1080 – both AG (2017)</a:t>
            </a:r>
          </a:p>
          <a:p>
            <a:r>
              <a:rPr lang="en-US" sz="1200" dirty="0" smtClean="0"/>
              <a:t>Information Technology: 720, 1080 – both AG (2017)</a:t>
            </a:r>
          </a:p>
          <a:p>
            <a:r>
              <a:rPr lang="en-US" sz="1200" dirty="0" smtClean="0"/>
              <a:t>Music Technology: 540 – Tech Level (2017 first awards 2018)</a:t>
            </a:r>
          </a:p>
          <a:p>
            <a:r>
              <a:rPr lang="en-US" sz="1200" dirty="0" smtClean="0"/>
              <a:t>Sport: 180, 720 (1080 has also been revised) – all AG (2016)</a:t>
            </a:r>
          </a:p>
          <a:p>
            <a:r>
              <a:rPr lang="en-US" sz="1200" dirty="0" smtClean="0"/>
              <a:t>Sport and Exercise Science: 360, 510 – both AG (2017)</a:t>
            </a:r>
            <a:endParaRPr lang="en-GB" sz="1200"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17</a:t>
            </a:fld>
            <a:endParaRPr lang="en-GB" dirty="0"/>
          </a:p>
        </p:txBody>
      </p:sp>
    </p:spTree>
    <p:extLst>
      <p:ext uri="{BB962C8B-B14F-4D97-AF65-F5344CB8AC3E}">
        <p14:creationId xmlns:p14="http://schemas.microsoft.com/office/powerpoint/2010/main" val="55238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304800" algn="l" rtl="0">
              <a:spcBef>
                <a:spcPts val="0"/>
              </a:spcBef>
              <a:buClr>
                <a:srgbClr val="000000"/>
              </a:buClr>
              <a:buSzPct val="100000"/>
              <a:buFont typeface="Open Sans"/>
              <a:buChar char="●"/>
            </a:pPr>
            <a:r>
              <a:rPr lang="en-US" sz="1100" b="0" i="0" u="none" strike="noStrike" cap="none">
                <a:solidFill>
                  <a:srgbClr val="000000"/>
                </a:solidFill>
                <a:latin typeface="Open Sans"/>
                <a:ea typeface="Open Sans"/>
                <a:cs typeface="Open Sans"/>
                <a:sym typeface="Open Sans"/>
              </a:rPr>
              <a:t>Marine Engineering, Automotive Engineering, Automotive Diagnostic and Management Practices and Vehicle Operations and Management not included</a:t>
            </a:r>
          </a:p>
        </p:txBody>
      </p:sp>
      <p:sp>
        <p:nvSpPr>
          <p:cNvPr id="209" name="Shape 209"/>
          <p:cNvSpPr txBox="1"/>
          <p:nvPr/>
        </p:nvSpPr>
        <p:spPr>
          <a:xfrm>
            <a:off x="3884612" y="8685210"/>
            <a:ext cx="2971799" cy="457200"/>
          </a:xfrm>
          <a:prstGeom prst="rect">
            <a:avLst/>
          </a:prstGeom>
          <a:noFill/>
          <a:ln>
            <a:noFill/>
          </a:ln>
        </p:spPr>
        <p:txBody>
          <a:bodyPr lIns="91425" tIns="45700" rIns="91425" bIns="45700"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19</a:t>
            </a:fld>
            <a:endParaRPr lang="en-US"/>
          </a:p>
        </p:txBody>
      </p:sp>
    </p:spTree>
    <p:extLst>
      <p:ext uri="{BB962C8B-B14F-4D97-AF65-F5344CB8AC3E}">
        <p14:creationId xmlns:p14="http://schemas.microsoft.com/office/powerpoint/2010/main" val="285296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304800" algn="l" rtl="0">
              <a:spcBef>
                <a:spcPts val="0"/>
              </a:spcBef>
              <a:buClr>
                <a:srgbClr val="000000"/>
              </a:buClr>
              <a:buSzPct val="100000"/>
              <a:buFont typeface="Open Sans"/>
              <a:buChar char="●"/>
            </a:pPr>
            <a:r>
              <a:rPr lang="en-US" sz="1100" b="0" i="0" u="none" strike="noStrike" cap="none">
                <a:solidFill>
                  <a:srgbClr val="000000"/>
                </a:solidFill>
                <a:latin typeface="Open Sans"/>
                <a:ea typeface="Open Sans"/>
                <a:cs typeface="Open Sans"/>
                <a:sym typeface="Open Sans"/>
              </a:rPr>
              <a:t>Marine Engineering, Automotive Engineering, Automotive Diagnostic and Management Practices and Vehicle Operations and Management not included</a:t>
            </a:r>
          </a:p>
        </p:txBody>
      </p:sp>
      <p:sp>
        <p:nvSpPr>
          <p:cNvPr id="218" name="Shape 218"/>
          <p:cNvSpPr txBox="1"/>
          <p:nvPr/>
        </p:nvSpPr>
        <p:spPr>
          <a:xfrm>
            <a:off x="3884612" y="8685210"/>
            <a:ext cx="2971799" cy="457200"/>
          </a:xfrm>
          <a:prstGeom prst="rect">
            <a:avLst/>
          </a:prstGeom>
          <a:noFill/>
          <a:ln>
            <a:noFill/>
          </a:ln>
        </p:spPr>
        <p:txBody>
          <a:bodyPr lIns="91425" tIns="45700" rIns="91425" bIns="45700"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20</a:t>
            </a:fld>
            <a:endParaRPr lang="en-US"/>
          </a:p>
        </p:txBody>
      </p:sp>
    </p:spTree>
    <p:extLst>
      <p:ext uri="{BB962C8B-B14F-4D97-AF65-F5344CB8AC3E}">
        <p14:creationId xmlns:p14="http://schemas.microsoft.com/office/powerpoint/2010/main" val="42494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304800" algn="l" rtl="0">
              <a:spcBef>
                <a:spcPts val="0"/>
              </a:spcBef>
              <a:buClr>
                <a:srgbClr val="000000"/>
              </a:buClr>
              <a:buSzPct val="100000"/>
              <a:buFont typeface="Open Sans"/>
              <a:buChar char="●"/>
            </a:pPr>
            <a:r>
              <a:rPr lang="en-US" sz="1100" b="0" i="0" u="none" strike="noStrike" cap="none">
                <a:solidFill>
                  <a:srgbClr val="000000"/>
                </a:solidFill>
                <a:latin typeface="Open Sans"/>
                <a:ea typeface="Open Sans"/>
                <a:cs typeface="Open Sans"/>
                <a:sym typeface="Open Sans"/>
              </a:rPr>
              <a:t>Marine Engineering, Automotive Engineering, Automotive Diagnostic and Management Practices and Vehicle Operations and Management not included</a:t>
            </a:r>
          </a:p>
        </p:txBody>
      </p:sp>
      <p:sp>
        <p:nvSpPr>
          <p:cNvPr id="281" name="Shape 281"/>
          <p:cNvSpPr txBox="1"/>
          <p:nvPr/>
        </p:nvSpPr>
        <p:spPr>
          <a:xfrm>
            <a:off x="3884612" y="8685210"/>
            <a:ext cx="2971799" cy="457200"/>
          </a:xfrm>
          <a:prstGeom prst="rect">
            <a:avLst/>
          </a:prstGeom>
          <a:noFill/>
          <a:ln>
            <a:noFill/>
          </a:ln>
        </p:spPr>
        <p:txBody>
          <a:bodyPr lIns="91425" tIns="45700" rIns="91425" bIns="45700"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21</a:t>
            </a:fld>
            <a:endParaRPr lang="en-US"/>
          </a:p>
        </p:txBody>
      </p:sp>
    </p:spTree>
    <p:extLst>
      <p:ext uri="{BB962C8B-B14F-4D97-AF65-F5344CB8AC3E}">
        <p14:creationId xmlns:p14="http://schemas.microsoft.com/office/powerpoint/2010/main" val="2662651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1130300" y="4759325"/>
            <a:ext cx="4629150" cy="4510087"/>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939800" y="750888"/>
            <a:ext cx="5010150" cy="3757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738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lstStyle/>
          <a:p>
            <a:r>
              <a:rPr lang="en-GB" dirty="0" smtClean="0"/>
              <a:t>Knowledge qualifications developed</a:t>
            </a:r>
            <a:r>
              <a:rPr lang="en-GB" baseline="0" dirty="0" smtClean="0"/>
              <a:t> as part of the Advance Manufacturing Engineering standards</a:t>
            </a:r>
          </a:p>
          <a:p>
            <a:r>
              <a:rPr lang="en-GB" baseline="0" dirty="0" smtClean="0"/>
              <a:t>Developing the L3 Competence qualification, which should be live around Christmastime.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GB" sz="1300" b="0" i="0" u="none" strike="noStrike" cap="none" smtClean="0">
                <a:solidFill>
                  <a:schemeClr val="dk1"/>
                </a:solidFill>
                <a:latin typeface="Arial"/>
                <a:ea typeface="Arial"/>
                <a:cs typeface="Arial"/>
                <a:sym typeface="Arial"/>
              </a:rPr>
              <a:t>23</a:t>
            </a:fld>
            <a:endParaRPr lang="en-GB"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715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1125537" y="4343400"/>
            <a:ext cx="4606925"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46991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666910" y="4643517"/>
            <a:ext cx="5335268" cy="4399121"/>
          </a:xfrm>
          <a:prstGeom prst="rect">
            <a:avLst/>
          </a:prstGeom>
        </p:spPr>
        <p:txBody>
          <a:bodyPr lIns="91425" tIns="91425" rIns="91425" bIns="91425" anchor="t" anchorCtr="0">
            <a:noAutofit/>
          </a:bodyPr>
          <a:lstStyle/>
          <a:p>
            <a:pPr lvl="0">
              <a:spcBef>
                <a:spcPts val="0"/>
              </a:spcBef>
              <a:buNone/>
            </a:pPr>
            <a:endParaRPr/>
          </a:p>
        </p:txBody>
      </p:sp>
      <p:sp>
        <p:nvSpPr>
          <p:cNvPr id="829" name="Shape 829"/>
          <p:cNvSpPr>
            <a:spLocks noGrp="1" noRot="1" noChangeAspect="1"/>
          </p:cNvSpPr>
          <p:nvPr>
            <p:ph type="sldImg" idx="2"/>
          </p:nvPr>
        </p:nvSpPr>
        <p:spPr>
          <a:xfrm>
            <a:off x="892175" y="733425"/>
            <a:ext cx="4884738"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196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1130300" y="4759325"/>
            <a:ext cx="4629150" cy="4510087"/>
          </a:xfrm>
          <a:prstGeom prst="rect">
            <a:avLst/>
          </a:prstGeom>
        </p:spPr>
        <p:txBody>
          <a:bodyPr lIns="91425" tIns="91425" rIns="91425" bIns="91425" anchor="t" anchorCtr="0">
            <a:noAutofit/>
          </a:bodyPr>
          <a:lstStyle/>
          <a:p>
            <a:pPr lvl="0">
              <a:spcBef>
                <a:spcPts val="0"/>
              </a:spcBef>
              <a:buNone/>
            </a:pPr>
            <a:endParaRPr/>
          </a:p>
        </p:txBody>
      </p:sp>
      <p:sp>
        <p:nvSpPr>
          <p:cNvPr id="473" name="Shape 473"/>
          <p:cNvSpPr>
            <a:spLocks noGrp="1" noRot="1" noChangeAspect="1"/>
          </p:cNvSpPr>
          <p:nvPr>
            <p:ph type="sldImg" idx="2"/>
          </p:nvPr>
        </p:nvSpPr>
        <p:spPr>
          <a:xfrm>
            <a:off x="939800" y="750888"/>
            <a:ext cx="5010150" cy="3757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46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lstStyle/>
          <a:p>
            <a:pPr>
              <a:spcBef>
                <a:spcPct val="0"/>
              </a:spcBef>
            </a:pPr>
            <a:r>
              <a:rPr lang="en-GB" sz="1200" dirty="0" smtClean="0"/>
              <a:t>In 2015, 1 in 4 students who got into university in the UK did so with a BTEC (UCAS report – Progression Pathways January 2016)</a:t>
            </a:r>
            <a:br>
              <a:rPr lang="en-GB" sz="1200" dirty="0" smtClean="0"/>
            </a:br>
            <a:r>
              <a:rPr lang="en-GB" sz="1200" dirty="0" smtClean="0"/>
              <a:t> </a:t>
            </a:r>
          </a:p>
          <a:p>
            <a:pPr>
              <a:spcBef>
                <a:spcPct val="0"/>
              </a:spcBef>
            </a:pPr>
            <a:r>
              <a:rPr lang="en-GB" sz="1200" dirty="0" smtClean="0"/>
              <a:t>4 out of 5 of BTEC students go on to receive a First or Second class degree (The outcomes associated with the BTEC route of degree level acquisition, London Economics 2013)</a:t>
            </a:r>
            <a:br>
              <a:rPr lang="en-GB" sz="1200" dirty="0" smtClean="0"/>
            </a:br>
            <a:r>
              <a:rPr lang="en-GB" sz="1200" dirty="0" smtClean="0"/>
              <a:t> </a:t>
            </a:r>
          </a:p>
          <a:p>
            <a:pPr>
              <a:spcBef>
                <a:spcPct val="0"/>
              </a:spcBef>
            </a:pPr>
            <a:r>
              <a:rPr lang="en-GB" sz="1200" dirty="0" smtClean="0"/>
              <a:t>37% of businesses prefer recruits to hold a mix of academic and vocational qualifications or value them equally (Inspiring Growth: Pearson/Skills CBI Skills survey 2015)</a:t>
            </a:r>
          </a:p>
          <a:p>
            <a:pPr>
              <a:spcBef>
                <a:spcPct val="0"/>
              </a:spcBef>
              <a:spcAft>
                <a:spcPts val="600"/>
              </a:spcAft>
            </a:pPr>
            <a:r>
              <a:rPr lang="en-GB" sz="1200" dirty="0" smtClean="0"/>
              <a:t>Learners who hold BTEC qualifications have high rates of progression between learning levels compared to other types of vocational qualification (Department for Business, Innovation and Skills – October 2015).</a:t>
            </a:r>
            <a:endParaRPr lang="en-GB" sz="1200" b="1" dirty="0" smtClean="0">
              <a:solidFill>
                <a:srgbClr val="C00000"/>
              </a:solidFill>
              <a:sym typeface="Arial" pitchFamily="34" charset="0"/>
            </a:endParaRPr>
          </a:p>
          <a:p>
            <a:pPr>
              <a:spcBef>
                <a:spcPct val="0"/>
              </a:spcBef>
              <a:buClr>
                <a:srgbClr val="000000"/>
              </a:buClr>
            </a:pPr>
            <a:endParaRPr lang="en-GB" sz="1200" b="1" dirty="0" smtClean="0">
              <a:solidFill>
                <a:srgbClr val="C00000"/>
              </a:solidFill>
              <a:sym typeface="Arial" pitchFamily="34" charset="0"/>
            </a:endParaRPr>
          </a:p>
          <a:p>
            <a:pPr>
              <a:spcBef>
                <a:spcPct val="0"/>
              </a:spcBef>
              <a:buClr>
                <a:srgbClr val="000000"/>
              </a:buClr>
            </a:pPr>
            <a:r>
              <a:rPr lang="en-GB" sz="1200" b="1" dirty="0" smtClean="0">
                <a:solidFill>
                  <a:srgbClr val="C00000"/>
                </a:solidFill>
                <a:sym typeface="Arial" pitchFamily="34" charset="0"/>
              </a:rPr>
              <a:t>The new BTEC Nationals earn UCAS points</a:t>
            </a:r>
          </a:p>
          <a:p>
            <a:pPr>
              <a:spcAft>
                <a:spcPts val="600"/>
              </a:spcAft>
            </a:pPr>
            <a:endParaRPr lang="en-US" sz="1200" dirty="0" smtClean="0"/>
          </a:p>
          <a:p>
            <a:pPr>
              <a:spcAft>
                <a:spcPts val="600"/>
              </a:spcAft>
            </a:pPr>
            <a:r>
              <a:rPr lang="en-US" sz="1200" dirty="0" smtClean="0"/>
              <a:t>Most university degree </a:t>
            </a:r>
            <a:r>
              <a:rPr lang="en-US" sz="1200" dirty="0" err="1" smtClean="0"/>
              <a:t>programmes</a:t>
            </a:r>
            <a:r>
              <a:rPr lang="en-US" sz="1200" dirty="0" smtClean="0"/>
              <a:t> have entry requirements for the current BTEC students that are the same as those for A level students in terms of UCAS points equivalence. Some selective courses require higher grades for BTEC students and a few require an A level alongside the BTEC – but this is less likely to be the case with the revised BTEC Nationals.. There is only one Russell Group university (Imperial College London) that does not accept BTEC students on any of its courses. All of the others accept BTEC students on at least one of their degree </a:t>
            </a:r>
            <a:r>
              <a:rPr lang="en-US" sz="1200" dirty="0" err="1" smtClean="0"/>
              <a:t>programmes</a:t>
            </a:r>
            <a:r>
              <a:rPr lang="en-US" sz="1200" dirty="0" smtClean="0"/>
              <a:t>, although Cambridge now accepts BTEC HNDs but not BTEC Nationals. </a:t>
            </a:r>
          </a:p>
          <a:p>
            <a:pPr>
              <a:spcAft>
                <a:spcPts val="600"/>
              </a:spcAft>
            </a:pPr>
            <a:r>
              <a:rPr lang="en-US" sz="1200" dirty="0" smtClean="0"/>
              <a:t>The advisory groups that we set up to inform the development of the new BTEC Nationals included academics from a wide range of university types, as well as employers, teachers and representatives from professional bodies. This ensured that the revised </a:t>
            </a:r>
            <a:r>
              <a:rPr lang="en-US" sz="1200" dirty="0" err="1" smtClean="0"/>
              <a:t>quals</a:t>
            </a:r>
            <a:r>
              <a:rPr lang="en-US" sz="1200" dirty="0" smtClean="0"/>
              <a:t> prepare students well for progression to HE.</a:t>
            </a:r>
          </a:p>
          <a:p>
            <a:endParaRPr lang="en-US" sz="1200" dirty="0" smtClean="0"/>
          </a:p>
          <a:p>
            <a:pPr>
              <a:spcBef>
                <a:spcPct val="0"/>
              </a:spcBef>
            </a:pPr>
            <a:endParaRPr lang="en-GB" dirty="0" smtClean="0"/>
          </a:p>
          <a:p>
            <a:pPr>
              <a:spcBef>
                <a:spcPct val="0"/>
              </a:spcBef>
              <a:buClr>
                <a:srgbClr val="000000"/>
              </a:buClr>
            </a:pPr>
            <a:endParaRPr lang="en-GB" dirty="0" smtClean="0">
              <a:solidFill>
                <a:srgbClr val="FFFFFF"/>
              </a:solidFill>
              <a:sym typeface="Arial" pitchFamily="34" charset="0"/>
            </a:endParaRPr>
          </a:p>
          <a:p>
            <a:pPr>
              <a:spcBef>
                <a:spcPct val="0"/>
              </a:spcBef>
              <a:buClr>
                <a:srgbClr val="000000"/>
              </a:buClr>
            </a:pPr>
            <a:r>
              <a:rPr lang="en-GB" dirty="0" smtClean="0">
                <a:solidFill>
                  <a:srgbClr val="FFFFFF"/>
                </a:solidFill>
                <a:sym typeface="Arial" pitchFamily="34" charset="0"/>
              </a:rPr>
              <a:t/>
            </a:r>
            <a:br>
              <a:rPr lang="en-GB" dirty="0" smtClean="0">
                <a:solidFill>
                  <a:srgbClr val="FFFFFF"/>
                </a:solidFill>
                <a:sym typeface="Arial" pitchFamily="34" charset="0"/>
              </a:rPr>
            </a:br>
            <a:endParaRPr lang="en-GB" dirty="0" smtClean="0">
              <a:solidFill>
                <a:srgbClr val="FFFFFF"/>
              </a:solidFill>
              <a:sym typeface="Arial" pitchFamily="34" charset="0"/>
            </a:endParaRPr>
          </a:p>
          <a:p>
            <a:pPr>
              <a:spcBef>
                <a:spcPct val="0"/>
              </a:spcBef>
            </a:pPr>
            <a:endParaRPr lang="en-GB" dirty="0" smtClean="0"/>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422531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lang="en-US" dirty="0" smtClean="0"/>
              <a:t>The advisory groups that we set up to inform the development of the new BTEC Nationals included employers and representatives from professional bodies as well as academics from a wide range of university types and teachers. This ensured that the qualifications prepare students well for progression to employment, either directly or via HE.</a:t>
            </a:r>
          </a:p>
          <a:p>
            <a:pPr>
              <a:lnSpc>
                <a:spcPct val="100000"/>
              </a:lnSpc>
              <a:buClr>
                <a:srgbClr val="000000"/>
              </a:buClr>
              <a:buSzPct val="100000"/>
            </a:pPr>
            <a:r>
              <a:rPr lang="en-GB" dirty="0" smtClean="0">
                <a:solidFill>
                  <a:srgbClr val="FFFFFF"/>
                </a:solidFill>
                <a:ea typeface="Arial"/>
                <a:cs typeface="Arial"/>
                <a:sym typeface="Arial"/>
              </a:rPr>
              <a:t/>
            </a:r>
            <a:br>
              <a:rPr lang="en-GB" dirty="0" smtClean="0">
                <a:solidFill>
                  <a:srgbClr val="FFFFFF"/>
                </a:solidFill>
                <a:ea typeface="Arial"/>
                <a:cs typeface="Arial"/>
                <a:sym typeface="Arial"/>
              </a:rPr>
            </a:br>
            <a:endParaRPr lang="en-GB" dirty="0" smtClean="0">
              <a:solidFill>
                <a:srgbClr val="FFFFFF"/>
              </a:solidFill>
              <a:ea typeface="Arial"/>
              <a:cs typeface="Arial"/>
              <a:sym typeface="Arial"/>
            </a:endParaRPr>
          </a:p>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5</a:t>
            </a:fld>
            <a:endParaRPr lang="en-GB" dirty="0"/>
          </a:p>
        </p:txBody>
      </p:sp>
    </p:spTree>
    <p:extLst>
      <p:ext uri="{BB962C8B-B14F-4D97-AF65-F5344CB8AC3E}">
        <p14:creationId xmlns:p14="http://schemas.microsoft.com/office/powerpoint/2010/main" val="131601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txBox="1">
            <a:spLocks noGrp="1"/>
          </p:cNvSpPr>
          <p:nvPr>
            <p:ph type="body" idx="1"/>
          </p:nvPr>
        </p:nvSpPr>
        <p:spPr>
          <a:xfrm>
            <a:off x="666910" y="4643517"/>
            <a:ext cx="5335268" cy="439912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62" name="Shape 762"/>
          <p:cNvSpPr>
            <a:spLocks noGrp="1" noRot="1" noChangeAspect="1"/>
          </p:cNvSpPr>
          <p:nvPr>
            <p:ph type="sldImg" idx="2"/>
          </p:nvPr>
        </p:nvSpPr>
        <p:spPr>
          <a:xfrm>
            <a:off x="892175" y="733425"/>
            <a:ext cx="4884738"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526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8" name="Shape 7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GB" sz="1200" b="0" i="0" u="none" strike="noStrike" cap="none" dirty="0">
                <a:solidFill>
                  <a:schemeClr val="dk1"/>
                </a:solidFill>
                <a:latin typeface="Calibri"/>
                <a:ea typeface="Calibri"/>
                <a:cs typeface="Calibri"/>
                <a:sym typeface="Calibri"/>
              </a:rPr>
              <a:t>A summary of sectors &amp; titles is needed.</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GB" sz="1200" b="0" i="0" u="none" strike="noStrike" cap="none" dirty="0" smtClean="0">
                <a:solidFill>
                  <a:schemeClr val="dk1"/>
                </a:solidFill>
                <a:latin typeface="Calibri"/>
                <a:ea typeface="Calibri"/>
                <a:cs typeface="Calibri"/>
                <a:sym typeface="Calibri"/>
              </a:rPr>
              <a:t>Phase 2 </a:t>
            </a:r>
            <a:r>
              <a:rPr lang="en-GB" sz="1200" b="0" i="0" u="none" strike="noStrike" kern="1200" cap="none" dirty="0" smtClean="0">
                <a:solidFill>
                  <a:schemeClr val="dk1"/>
                </a:solidFill>
                <a:effectLst/>
                <a:latin typeface="Calibri"/>
                <a:ea typeface="Calibri"/>
                <a:cs typeface="Calibri"/>
                <a:sym typeface="Calibri"/>
              </a:rPr>
              <a:t>target date for accreditation is 31 October 2016</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GB" sz="1200" b="0" i="0" u="none" strike="noStrike" kern="1200" cap="none" dirty="0" smtClean="0">
                <a:solidFill>
                  <a:schemeClr val="dk1"/>
                </a:solidFill>
                <a:effectLst/>
                <a:latin typeface="Calibri"/>
                <a:ea typeface="Calibri"/>
                <a:cs typeface="Calibri"/>
                <a:sym typeface="Calibri"/>
              </a:rPr>
              <a:t>Priorities are: protective (public) services, Digital media and Hospitality/Tourism</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sz="1200" b="0" i="0" u="none" strike="noStrike" cap="none" dirty="0">
              <a:solidFill>
                <a:schemeClr val="dk1"/>
              </a:solidFill>
              <a:latin typeface="Calibri"/>
              <a:ea typeface="Calibri"/>
              <a:cs typeface="Calibri"/>
              <a:sym typeface="Calibri"/>
            </a:endParaRPr>
          </a:p>
        </p:txBody>
      </p:sp>
      <p:sp>
        <p:nvSpPr>
          <p:cNvPr id="779" name="Shape 7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7</a:t>
            </a:fld>
            <a:endParaRPr lang="en-GB"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20696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txBox="1">
            <a:spLocks noGrp="1"/>
          </p:cNvSpPr>
          <p:nvPr>
            <p:ph type="sldNum" idx="12"/>
          </p:nvPr>
        </p:nvSpPr>
        <p:spPr>
          <a:xfrm>
            <a:off x="3745187" y="10025314"/>
            <a:ext cx="2863694" cy="527823"/>
          </a:xfrm>
          <a:prstGeom prst="rect">
            <a:avLst/>
          </a:prstGeom>
          <a:noFill/>
          <a:ln>
            <a:noFill/>
          </a:ln>
        </p:spPr>
        <p:txBody>
          <a:bodyPr lIns="90700" tIns="45350" rIns="90700" bIns="4535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8</a:t>
            </a:fld>
            <a:endParaRPr lang="en-GB" sz="1400" b="0" i="0" u="none" strike="noStrike" cap="none">
              <a:solidFill>
                <a:srgbClr val="000000"/>
              </a:solidFill>
              <a:latin typeface="Arial"/>
              <a:ea typeface="Arial"/>
              <a:cs typeface="Arial"/>
              <a:sym typeface="Arial"/>
            </a:endParaRPr>
          </a:p>
        </p:txBody>
      </p:sp>
      <p:sp>
        <p:nvSpPr>
          <p:cNvPr id="806" name="Shape 806"/>
          <p:cNvSpPr>
            <a:spLocks noGrp="1" noRot="1" noChangeAspect="1"/>
          </p:cNvSpPr>
          <p:nvPr>
            <p:ph type="sldImg" idx="2"/>
          </p:nvPr>
        </p:nvSpPr>
        <p:spPr>
          <a:xfrm>
            <a:off x="663575" y="787400"/>
            <a:ext cx="5283200" cy="39624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7" name="Shape 807"/>
          <p:cNvSpPr txBox="1">
            <a:spLocks noGrp="1"/>
          </p:cNvSpPr>
          <p:nvPr>
            <p:ph type="body" idx="1"/>
          </p:nvPr>
        </p:nvSpPr>
        <p:spPr>
          <a:xfrm>
            <a:off x="660733" y="5015201"/>
            <a:ext cx="5288954" cy="4752136"/>
          </a:xfrm>
          <a:prstGeom prst="rect">
            <a:avLst/>
          </a:prstGeom>
          <a:noFill/>
          <a:ln>
            <a:noFill/>
          </a:ln>
        </p:spPr>
        <p:txBody>
          <a:bodyPr lIns="90700" tIns="45350" rIns="90700" bIns="45350" anchor="t" anchorCtr="0">
            <a:noAutofit/>
          </a:bodyPr>
          <a:lstStyle/>
          <a:p>
            <a:pPr marL="0" marR="0" lvl="0" indent="0" algn="l" rtl="0">
              <a:spcBef>
                <a:spcPts val="0"/>
              </a:spcBef>
              <a:spcAft>
                <a:spcPts val="0"/>
              </a:spcAft>
              <a:buClr>
                <a:schemeClr val="dk1"/>
              </a:buClr>
              <a:buSzPct val="25000"/>
              <a:buFont typeface="Verdana"/>
              <a:buNone/>
            </a:pPr>
            <a:r>
              <a:rPr lang="en-GB" sz="1200" b="0" i="0" u="none" strike="noStrike" cap="none">
                <a:solidFill>
                  <a:schemeClr val="dk1"/>
                </a:solidFill>
                <a:latin typeface="Verdana"/>
                <a:ea typeface="Verdana"/>
                <a:cs typeface="Verdana"/>
                <a:sym typeface="Verdana"/>
              </a:rPr>
              <a:t>The combination of core, mandatory and optional units:</a:t>
            </a:r>
          </a:p>
          <a:p>
            <a:pPr marL="0" marR="0" lvl="0" indent="0" algn="l" rtl="0">
              <a:spcBef>
                <a:spcPts val="360"/>
              </a:spcBef>
              <a:spcAft>
                <a:spcPts val="0"/>
              </a:spcAft>
              <a:buClr>
                <a:schemeClr val="dk1"/>
              </a:buClr>
              <a:buSzPct val="25000"/>
              <a:buFont typeface="Arial"/>
              <a:buNone/>
            </a:pPr>
            <a:endParaRPr sz="1200" b="0" i="0" u="none" strike="noStrike" cap="none">
              <a:solidFill>
                <a:schemeClr val="dk1"/>
              </a:solidFill>
              <a:latin typeface="Verdana"/>
              <a:ea typeface="Verdana"/>
              <a:cs typeface="Verdana"/>
              <a:sym typeface="Verdana"/>
            </a:endParaRPr>
          </a:p>
          <a:p>
            <a:pPr marL="0" marR="0" lvl="0" indent="0" algn="l" rtl="0">
              <a:spcBef>
                <a:spcPts val="360"/>
              </a:spcBef>
              <a:spcAft>
                <a:spcPts val="0"/>
              </a:spcAft>
              <a:buClr>
                <a:schemeClr val="dk1"/>
              </a:buClr>
              <a:buSzPct val="100000"/>
              <a:buFont typeface="Verdana"/>
              <a:buChar char="•"/>
            </a:pPr>
            <a:r>
              <a:rPr lang="en-GB" sz="1200" b="0" i="0" u="none" strike="noStrike" cap="none">
                <a:solidFill>
                  <a:schemeClr val="dk1"/>
                </a:solidFill>
                <a:latin typeface="Verdana"/>
                <a:ea typeface="Verdana"/>
                <a:cs typeface="Verdana"/>
                <a:sym typeface="Verdana"/>
              </a:rPr>
              <a:t>ensures learners develop areas of essential knowledge</a:t>
            </a:r>
            <a:br>
              <a:rPr lang="en-GB" sz="1200" b="0" i="0" u="none" strike="noStrike" cap="none">
                <a:solidFill>
                  <a:schemeClr val="dk1"/>
                </a:solidFill>
                <a:latin typeface="Verdana"/>
                <a:ea typeface="Verdana"/>
                <a:cs typeface="Verdana"/>
                <a:sym typeface="Verdana"/>
              </a:rPr>
            </a:br>
            <a:endParaRPr lang="en-GB" sz="1200" b="0" i="0" u="none" strike="noStrike" cap="none">
              <a:solidFill>
                <a:schemeClr val="dk1"/>
              </a:solidFill>
              <a:latin typeface="Verdana"/>
              <a:ea typeface="Verdana"/>
              <a:cs typeface="Verdana"/>
              <a:sym typeface="Verdana"/>
            </a:endParaRPr>
          </a:p>
          <a:p>
            <a:pPr marL="0" marR="0" lvl="0" indent="0" algn="l" rtl="0">
              <a:spcBef>
                <a:spcPts val="360"/>
              </a:spcBef>
              <a:spcAft>
                <a:spcPts val="0"/>
              </a:spcAft>
              <a:buClr>
                <a:schemeClr val="dk1"/>
              </a:buClr>
              <a:buSzPct val="100000"/>
              <a:buFont typeface="Verdana"/>
              <a:buChar char="•"/>
            </a:pPr>
            <a:r>
              <a:rPr lang="en-GB" sz="1200" b="0" i="0" u="none" strike="noStrike" cap="none">
                <a:solidFill>
                  <a:schemeClr val="dk1"/>
                </a:solidFill>
                <a:latin typeface="Verdana"/>
                <a:ea typeface="Verdana"/>
                <a:cs typeface="Verdana"/>
                <a:sym typeface="Verdana"/>
              </a:rPr>
              <a:t>provides flexibility to create a course tailored to the learners’ specialist needs and interests.</a:t>
            </a:r>
          </a:p>
          <a:p>
            <a:pPr marL="0" marR="0" lvl="0" indent="0" algn="l" rtl="0">
              <a:spcBef>
                <a:spcPts val="360"/>
              </a:spcBef>
              <a:spcAft>
                <a:spcPts val="0"/>
              </a:spcAft>
              <a:buClr>
                <a:schemeClr val="dk1"/>
              </a:buClr>
              <a:buSzPct val="25000"/>
              <a:buFont typeface="Arial"/>
              <a:buNone/>
            </a:pPr>
            <a:endParaRPr sz="1200" b="0" i="0" u="none" strike="noStrike" cap="none">
              <a:solidFill>
                <a:schemeClr val="dk1"/>
              </a:solidFill>
              <a:latin typeface="Verdana"/>
              <a:ea typeface="Verdana"/>
              <a:cs typeface="Verdana"/>
              <a:sym typeface="Verdana"/>
            </a:endParaRPr>
          </a:p>
          <a:p>
            <a:pPr marL="0" marR="0" lvl="0" indent="0" algn="l" rtl="0">
              <a:spcBef>
                <a:spcPts val="360"/>
              </a:spcBef>
              <a:spcAft>
                <a:spcPts val="0"/>
              </a:spcAft>
              <a:buClr>
                <a:schemeClr val="dk1"/>
              </a:buClr>
              <a:buSzPct val="25000"/>
              <a:buFont typeface="Verdana"/>
              <a:buNone/>
            </a:pPr>
            <a:r>
              <a:rPr lang="en-GB" sz="1200" b="0" i="0" u="none" strike="noStrike" cap="none">
                <a:solidFill>
                  <a:schemeClr val="dk1"/>
                </a:solidFill>
                <a:latin typeface="Verdana"/>
                <a:ea typeface="Verdana"/>
                <a:cs typeface="Verdana"/>
                <a:sym typeface="Verdana"/>
              </a:rPr>
              <a:t>+  This diagram represents a typical structure for each size of the BTEC Firsts.  There are variations by </a:t>
            </a:r>
            <a:br>
              <a:rPr lang="en-GB" sz="1200" b="0" i="0" u="none" strike="noStrike" cap="none">
                <a:solidFill>
                  <a:schemeClr val="dk1"/>
                </a:solidFill>
                <a:latin typeface="Verdana"/>
                <a:ea typeface="Verdana"/>
                <a:cs typeface="Verdana"/>
                <a:sym typeface="Verdana"/>
              </a:rPr>
            </a:br>
            <a:r>
              <a:rPr lang="en-GB" sz="1200" b="0" i="0" u="none" strike="noStrike" cap="none">
                <a:solidFill>
                  <a:schemeClr val="dk1"/>
                </a:solidFill>
                <a:latin typeface="Verdana"/>
                <a:ea typeface="Verdana"/>
                <a:cs typeface="Verdana"/>
                <a:sym typeface="Verdana"/>
              </a:rPr>
              <a:t>    sector – notably Science and Information and Creative Technology. </a:t>
            </a:r>
            <a:br>
              <a:rPr lang="en-GB" sz="1200" b="0" i="0" u="none" strike="noStrike" cap="none">
                <a:solidFill>
                  <a:schemeClr val="dk1"/>
                </a:solidFill>
                <a:latin typeface="Verdana"/>
                <a:ea typeface="Verdana"/>
                <a:cs typeface="Verdana"/>
                <a:sym typeface="Verdana"/>
              </a:rPr>
            </a:br>
            <a:r>
              <a:rPr lang="en-GB" sz="1200" b="0" i="0" u="none" strike="noStrike" cap="none">
                <a:solidFill>
                  <a:schemeClr val="dk1"/>
                </a:solidFill>
                <a:latin typeface="Verdana"/>
                <a:ea typeface="Verdana"/>
                <a:cs typeface="Verdana"/>
                <a:sym typeface="Verdana"/>
              </a:rPr>
              <a:t>    Learn more at www.btec.co.uk/2012.</a:t>
            </a:r>
          </a:p>
        </p:txBody>
      </p:sp>
    </p:spTree>
    <p:extLst>
      <p:ext uri="{BB962C8B-B14F-4D97-AF65-F5344CB8AC3E}">
        <p14:creationId xmlns:p14="http://schemas.microsoft.com/office/powerpoint/2010/main" val="180523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sldNum" idx="12"/>
          </p:nvPr>
        </p:nvSpPr>
        <p:spPr>
          <a:xfrm>
            <a:off x="3851276" y="9377364"/>
            <a:ext cx="2944813" cy="493710"/>
          </a:xfrm>
          <a:prstGeom prst="rect">
            <a:avLst/>
          </a:prstGeom>
          <a:noFill/>
          <a:ln>
            <a:noFill/>
          </a:ln>
        </p:spPr>
        <p:txBody>
          <a:bodyPr lIns="90700" tIns="45350" rIns="90700" bIns="4535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GB" sz="1100" b="0" i="0" u="none" strike="noStrike" cap="none" baseline="0">
                <a:solidFill>
                  <a:schemeClr val="dk1"/>
                </a:solidFill>
                <a:latin typeface="Arial"/>
                <a:ea typeface="Arial"/>
                <a:cs typeface="Arial"/>
                <a:sym typeface="Arial"/>
              </a:rPr>
              <a:t>9</a:t>
            </a:fld>
            <a:endParaRPr lang="en-GB" sz="1100" b="0" i="0" u="none" strike="noStrike" cap="none" baseline="0">
              <a:solidFill>
                <a:schemeClr val="dk1"/>
              </a:solidFill>
              <a:latin typeface="Arial"/>
              <a:ea typeface="Arial"/>
              <a:cs typeface="Arial"/>
              <a:sym typeface="Arial"/>
            </a:endParaRPr>
          </a:p>
        </p:txBody>
      </p:sp>
      <p:sp>
        <p:nvSpPr>
          <p:cNvPr id="541" name="Shape 541"/>
          <p:cNvSpPr>
            <a:spLocks noGrp="1" noRot="1" noChangeAspect="1"/>
          </p:cNvSpPr>
          <p:nvPr>
            <p:ph type="sldImg" idx="2"/>
          </p:nvPr>
        </p:nvSpPr>
        <p:spPr>
          <a:xfrm>
            <a:off x="927100" y="736600"/>
            <a:ext cx="4943475" cy="37068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2" name="Shape 542"/>
          <p:cNvSpPr txBox="1">
            <a:spLocks noGrp="1"/>
          </p:cNvSpPr>
          <p:nvPr>
            <p:ph type="body" idx="1"/>
          </p:nvPr>
        </p:nvSpPr>
        <p:spPr>
          <a:xfrm>
            <a:off x="679450" y="4691062"/>
            <a:ext cx="5438773" cy="4445000"/>
          </a:xfrm>
          <a:prstGeom prst="rect">
            <a:avLst/>
          </a:prstGeom>
          <a:noFill/>
          <a:ln>
            <a:noFill/>
          </a:ln>
        </p:spPr>
        <p:txBody>
          <a:bodyPr lIns="90700" tIns="45350" rIns="90700" bIns="45350" anchor="t" anchorCtr="0">
            <a:noAutofit/>
          </a:bodyPr>
          <a:lstStyle/>
          <a:p>
            <a:pPr marL="0" marR="0" lvl="0" indent="0" algn="l" rtl="0">
              <a:spcBef>
                <a:spcPts val="360"/>
              </a:spcBef>
              <a:spcAft>
                <a:spcPts val="0"/>
              </a:spcAft>
              <a:buClr>
                <a:schemeClr val="dk1"/>
              </a:buClr>
              <a:buFont typeface="Arial"/>
              <a:buNone/>
            </a:pPr>
            <a:endParaRPr sz="1200" b="0" i="0" u="none" strike="noStrike" cap="none" baseline="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58658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66910" y="4643517"/>
            <a:ext cx="5335268" cy="439912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7" name="Shape 377"/>
          <p:cNvSpPr>
            <a:spLocks noGrp="1" noRot="1" noChangeAspect="1"/>
          </p:cNvSpPr>
          <p:nvPr>
            <p:ph type="sldImg" idx="2"/>
          </p:nvPr>
        </p:nvSpPr>
        <p:spPr>
          <a:xfrm>
            <a:off x="892175" y="733425"/>
            <a:ext cx="4884738"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34411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Option1">
    <p:bg>
      <p:bgPr>
        <a:solidFill>
          <a:schemeClr val="dk2"/>
        </a:solidFill>
        <a:effectLst/>
      </p:bgPr>
    </p:bg>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460375" y="409575"/>
            <a:ext cx="1144587" cy="809624"/>
          </a:xfrm>
          <a:prstGeom prst="rect">
            <a:avLst/>
          </a:prstGeom>
          <a:noFill/>
          <a:ln>
            <a:noFill/>
          </a:ln>
        </p:spPr>
      </p:pic>
      <p:sp>
        <p:nvSpPr>
          <p:cNvPr id="14" name="Shape 14"/>
          <p:cNvSpPr txBox="1">
            <a:spLocks noGrp="1"/>
          </p:cNvSpPr>
          <p:nvPr>
            <p:ph type="ctrTitle"/>
          </p:nvPr>
        </p:nvSpPr>
        <p:spPr>
          <a:xfrm>
            <a:off x="447675" y="1680064"/>
            <a:ext cx="3682999" cy="22442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None/>
              <a:defRPr sz="3600" b="1" i="0" u="none" strike="noStrike" cap="none">
                <a:solidFill>
                  <a:schemeClr val="accent6"/>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5" name="Shape 15"/>
          <p:cNvSpPr txBox="1">
            <a:spLocks noGrp="1"/>
          </p:cNvSpPr>
          <p:nvPr>
            <p:ph type="subTitle" idx="1"/>
          </p:nvPr>
        </p:nvSpPr>
        <p:spPr>
          <a:xfrm>
            <a:off x="447675" y="4057650"/>
            <a:ext cx="3397250" cy="1466850"/>
          </a:xfrm>
          <a:prstGeom prst="rect">
            <a:avLst/>
          </a:prstGeom>
          <a:noFill/>
          <a:ln>
            <a:noFill/>
          </a:ln>
        </p:spPr>
        <p:txBody>
          <a:bodyPr lIns="91425" tIns="91425" rIns="91425" bIns="91425" anchor="t" anchorCtr="0"/>
          <a:lstStyle>
            <a:lvl1pPr marL="0" marR="0" lvl="0" indent="0" algn="l" rtl="0">
              <a:lnSpc>
                <a:spcPct val="133333"/>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rgbClr val="505759"/>
              </a:buClr>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850"/>
              </a:spcAft>
              <a:buClr>
                <a:schemeClr val="dk1"/>
              </a:buClr>
              <a:buFont typeface="Arial"/>
              <a:buNone/>
              <a:defRPr sz="1200" b="0" i="0" u="none" strike="noStrike" cap="none">
                <a:solidFill>
                  <a:srgbClr val="88AABF"/>
                </a:solidFill>
                <a:latin typeface="Arial"/>
                <a:ea typeface="Arial"/>
                <a:cs typeface="Arial"/>
                <a:sym typeface="Arial"/>
              </a:defRPr>
            </a:lvl4pPr>
            <a:lvl5pPr marL="1828800" marR="0" lvl="4" indent="0" algn="ctr" rtl="0">
              <a:spcBef>
                <a:spcPts val="360"/>
              </a:spcBef>
              <a:spcAft>
                <a:spcPts val="0"/>
              </a:spcAft>
              <a:buClr>
                <a:srgbClr val="88AABF"/>
              </a:buClr>
              <a:buFont typeface="Arial"/>
              <a:buNone/>
              <a:defRPr sz="1800" b="0" i="0" u="none" strike="noStrike" cap="none">
                <a:solidFill>
                  <a:srgbClr val="88AABF"/>
                </a:solidFill>
                <a:latin typeface="Arial"/>
                <a:ea typeface="Arial"/>
                <a:cs typeface="Arial"/>
                <a:sym typeface="Arial"/>
              </a:defRPr>
            </a:lvl5pPr>
            <a:lvl6pPr marL="2286000" marR="0" lvl="5"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6pPr>
            <a:lvl7pPr marL="2743200" marR="0" lvl="6"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7pPr>
            <a:lvl8pPr marL="3200400" marR="0" lvl="7"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8pPr>
            <a:lvl9pPr marL="3657600" marR="0" lvl="8"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9pPr>
          </a:lstStyle>
          <a:p>
            <a:endParaRPr/>
          </a:p>
        </p:txBody>
      </p:sp>
      <p:sp>
        <p:nvSpPr>
          <p:cNvPr id="16" name="Shape 16"/>
          <p:cNvSpPr txBox="1">
            <a:spLocks noGrp="1"/>
          </p:cNvSpPr>
          <p:nvPr>
            <p:ph type="body" idx="2"/>
          </p:nvPr>
        </p:nvSpPr>
        <p:spPr>
          <a:xfrm>
            <a:off x="447675" y="6265862"/>
            <a:ext cx="3962399" cy="285750"/>
          </a:xfrm>
          <a:prstGeom prst="rect">
            <a:avLst/>
          </a:prstGeom>
          <a:noFill/>
          <a:ln>
            <a:noFill/>
          </a:ln>
        </p:spPr>
        <p:txBody>
          <a:bodyPr lIns="91425" tIns="91425" rIns="91425" bIns="91425" anchor="t" anchorCtr="0"/>
          <a:lstStyle>
            <a:lvl1pPr marL="0" marR="0" lvl="0" indent="0" algn="l" rtl="0">
              <a:lnSpc>
                <a:spcPct val="122222"/>
              </a:lnSpc>
              <a:spcBef>
                <a:spcPts val="0"/>
              </a:spcBef>
              <a:spcAft>
                <a:spcPts val="0"/>
              </a:spcAft>
              <a:buNone/>
              <a:defRPr sz="1800" b="0" i="0" u="none" strike="noStrike" cap="none">
                <a:solidFill>
                  <a:schemeClr val="lt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Shape 17"/>
          <p:cNvSpPr>
            <a:spLocks noGrp="1"/>
          </p:cNvSpPr>
          <p:nvPr>
            <p:ph type="pic" idx="3"/>
          </p:nvPr>
        </p:nvSpPr>
        <p:spPr>
          <a:xfrm>
            <a:off x="4581523"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ivider Option 4">
    <p:bg>
      <p:bgPr>
        <a:blipFill rotWithShape="1">
          <a:blip r:embed="rId2">
            <a:alphaModFix/>
          </a:blip>
          <a:stretch>
            <a:fillRect/>
          </a:stretch>
        </a:blipFill>
        <a:effectLst/>
      </p:bgPr>
    </p:bg>
    <p:spTree>
      <p:nvGrpSpPr>
        <p:cNvPr id="1" name="Shape 92"/>
        <p:cNvGrpSpPr/>
        <p:nvPr/>
      </p:nvGrpSpPr>
      <p:grpSpPr>
        <a:xfrm>
          <a:off x="0" y="0"/>
          <a:ext cx="0" cy="0"/>
          <a:chOff x="0" y="0"/>
          <a:chExt cx="0" cy="0"/>
        </a:xfrm>
      </p:grpSpPr>
      <p:sp>
        <p:nvSpPr>
          <p:cNvPr id="93" name="Shape 93"/>
          <p:cNvSpPr/>
          <p:nvPr/>
        </p:nvSpPr>
        <p:spPr>
          <a:xfrm>
            <a:off x="1971675" y="784225"/>
            <a:ext cx="5210174" cy="5422899"/>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 name="Shape 94"/>
          <p:cNvSpPr txBox="1">
            <a:spLocks noGrp="1"/>
          </p:cNvSpPr>
          <p:nvPr>
            <p:ph type="ctrTitle"/>
          </p:nvPr>
        </p:nvSpPr>
        <p:spPr>
          <a:xfrm>
            <a:off x="2430000" y="2973600"/>
            <a:ext cx="4283999" cy="1043999"/>
          </a:xfrm>
          <a:prstGeom prst="rect">
            <a:avLst/>
          </a:prstGeom>
          <a:noFill/>
          <a:ln>
            <a:noFill/>
          </a:ln>
        </p:spPr>
        <p:txBody>
          <a:bodyPr lIns="91425" tIns="91425" rIns="91425" bIns="91425" anchor="ctr" anchorCtr="0"/>
          <a:lstStyle>
            <a:lvl1pPr marL="0" marR="0" lvl="0" indent="0" algn="ctr" rtl="0">
              <a:lnSpc>
                <a:spcPct val="105882"/>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ivider Option 6">
    <p:bg>
      <p:bgPr>
        <a:blipFill rotWithShape="1">
          <a:blip r:embed="rId2">
            <a:alphaModFix/>
          </a:blip>
          <a:stretch>
            <a:fillRect/>
          </a:stretch>
        </a:blipFill>
        <a:effectLst/>
      </p:bgPr>
    </p:bg>
    <p:spTree>
      <p:nvGrpSpPr>
        <p:cNvPr id="1" name="Shape 95"/>
        <p:cNvGrpSpPr/>
        <p:nvPr/>
      </p:nvGrpSpPr>
      <p:grpSpPr>
        <a:xfrm>
          <a:off x="0" y="0"/>
          <a:ext cx="0" cy="0"/>
          <a:chOff x="0" y="0"/>
          <a:chExt cx="0" cy="0"/>
        </a:xfrm>
      </p:grpSpPr>
      <p:sp>
        <p:nvSpPr>
          <p:cNvPr id="96" name="Shape 96"/>
          <p:cNvSpPr/>
          <p:nvPr/>
        </p:nvSpPr>
        <p:spPr>
          <a:xfrm>
            <a:off x="1971675" y="784225"/>
            <a:ext cx="5210174" cy="5422899"/>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Shape 97"/>
          <p:cNvSpPr txBox="1">
            <a:spLocks noGrp="1"/>
          </p:cNvSpPr>
          <p:nvPr>
            <p:ph type="ctrTitle"/>
          </p:nvPr>
        </p:nvSpPr>
        <p:spPr>
          <a:xfrm>
            <a:off x="2430000" y="2973600"/>
            <a:ext cx="4283999" cy="1043999"/>
          </a:xfrm>
          <a:prstGeom prst="rect">
            <a:avLst/>
          </a:prstGeom>
          <a:noFill/>
          <a:ln>
            <a:noFill/>
          </a:ln>
        </p:spPr>
        <p:txBody>
          <a:bodyPr lIns="91425" tIns="91425" rIns="91425" bIns="91425" anchor="ctr" anchorCtr="0"/>
          <a:lstStyle>
            <a:lvl1pPr marL="0" marR="0" lvl="0" indent="0" algn="ctr" rtl="0">
              <a:lnSpc>
                <a:spcPct val="105882"/>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tement and Image  Option1">
    <p:bg>
      <p:bgPr>
        <a:solidFill>
          <a:schemeClr val="accent6"/>
        </a:solidFill>
        <a:effectLst/>
      </p:bgPr>
    </p:bg>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2">
            <a:alphaModFix/>
          </a:blip>
          <a:srcRect/>
          <a:stretch/>
        </p:blipFill>
        <p:spPr>
          <a:xfrm>
            <a:off x="500062" y="6376987"/>
            <a:ext cx="917575" cy="279399"/>
          </a:xfrm>
          <a:prstGeom prst="rect">
            <a:avLst/>
          </a:prstGeom>
          <a:noFill/>
          <a:ln>
            <a:noFill/>
          </a:ln>
        </p:spPr>
      </p:pic>
      <p:sp>
        <p:nvSpPr>
          <p:cNvPr id="100" name="Shape 100"/>
          <p:cNvSpPr txBox="1">
            <a:spLocks noGrp="1"/>
          </p:cNvSpPr>
          <p:nvPr>
            <p:ph type="title"/>
          </p:nvPr>
        </p:nvSpPr>
        <p:spPr>
          <a:xfrm>
            <a:off x="540000" y="418050"/>
            <a:ext cx="3681163" cy="1144957"/>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2"/>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01" name="Shape 101"/>
          <p:cNvSpPr txBox="1">
            <a:spLocks noGrp="1"/>
          </p:cNvSpPr>
          <p:nvPr>
            <p:ph type="body" idx="1"/>
          </p:nvPr>
        </p:nvSpPr>
        <p:spPr>
          <a:xfrm>
            <a:off x="539999" y="1695449"/>
            <a:ext cx="36811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Shape 102"/>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tement and Image Option2">
    <p:bg>
      <p:bgPr>
        <a:solidFill>
          <a:schemeClr val="accent6"/>
        </a:solidFill>
        <a:effectLst/>
      </p:bgPr>
    </p:bg>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2">
            <a:alphaModFix/>
          </a:blip>
          <a:srcRect/>
          <a:stretch/>
        </p:blipFill>
        <p:spPr>
          <a:xfrm>
            <a:off x="500062" y="6376987"/>
            <a:ext cx="917575" cy="279399"/>
          </a:xfrm>
          <a:prstGeom prst="rect">
            <a:avLst/>
          </a:prstGeom>
          <a:noFill/>
          <a:ln>
            <a:noFill/>
          </a:ln>
        </p:spPr>
      </p:pic>
      <p:sp>
        <p:nvSpPr>
          <p:cNvPr id="105" name="Shape 105"/>
          <p:cNvSpPr txBox="1">
            <a:spLocks noGrp="1"/>
          </p:cNvSpPr>
          <p:nvPr>
            <p:ph type="title"/>
          </p:nvPr>
        </p:nvSpPr>
        <p:spPr>
          <a:xfrm>
            <a:off x="540000" y="418050"/>
            <a:ext cx="4470149" cy="1144957"/>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2"/>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06" name="Shape 106"/>
          <p:cNvSpPr txBox="1">
            <a:spLocks noGrp="1"/>
          </p:cNvSpPr>
          <p:nvPr>
            <p:ph type="body" idx="1"/>
          </p:nvPr>
        </p:nvSpPr>
        <p:spPr>
          <a:xfrm>
            <a:off x="540000" y="1695449"/>
            <a:ext cx="4511674"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Shape 107"/>
          <p:cNvSpPr>
            <a:spLocks noGrp="1"/>
          </p:cNvSpPr>
          <p:nvPr>
            <p:ph type="pic" idx="2"/>
          </p:nvPr>
        </p:nvSpPr>
        <p:spPr>
          <a:xfrm>
            <a:off x="5876925" y="0"/>
            <a:ext cx="32670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atement and Image Option3">
    <p:bg>
      <p:bgPr>
        <a:solidFill>
          <a:schemeClr val="lt1"/>
        </a:solidFill>
        <a:effectLst/>
      </p:bgPr>
    </p:bg>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2">
            <a:alphaModFix/>
          </a:blip>
          <a:srcRect/>
          <a:stretch/>
        </p:blipFill>
        <p:spPr>
          <a:xfrm>
            <a:off x="500062" y="6376987"/>
            <a:ext cx="917575" cy="279399"/>
          </a:xfrm>
          <a:prstGeom prst="rect">
            <a:avLst/>
          </a:prstGeom>
          <a:noFill/>
          <a:ln>
            <a:noFill/>
          </a:ln>
        </p:spPr>
      </p:pic>
      <p:sp>
        <p:nvSpPr>
          <p:cNvPr id="110" name="Shape 110"/>
          <p:cNvSpPr txBox="1">
            <a:spLocks noGrp="1"/>
          </p:cNvSpPr>
          <p:nvPr>
            <p:ph type="title"/>
          </p:nvPr>
        </p:nvSpPr>
        <p:spPr>
          <a:xfrm>
            <a:off x="539999" y="418050"/>
            <a:ext cx="3681163" cy="1144957"/>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11" name="Shape 111"/>
          <p:cNvSpPr txBox="1">
            <a:spLocks noGrp="1"/>
          </p:cNvSpPr>
          <p:nvPr>
            <p:ph type="body" idx="1"/>
          </p:nvPr>
        </p:nvSpPr>
        <p:spPr>
          <a:xfrm>
            <a:off x="539999" y="1695449"/>
            <a:ext cx="36811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Shape 112"/>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body" idx="3"/>
          </p:nvPr>
        </p:nvSpPr>
        <p:spPr>
          <a:xfrm>
            <a:off x="542925" y="5838825"/>
            <a:ext cx="3678238" cy="457200"/>
          </a:xfrm>
          <a:prstGeom prst="rect">
            <a:avLst/>
          </a:prstGeom>
          <a:noFill/>
          <a:ln>
            <a:noFill/>
          </a:ln>
        </p:spPr>
        <p:txBody>
          <a:bodyPr lIns="91425" tIns="91425" rIns="91425" bIns="91425" anchor="t" anchorCtr="0"/>
          <a:lstStyle>
            <a:lvl1pPr marL="0" marR="0" lvl="0" indent="0" algn="l" rtl="0">
              <a:lnSpc>
                <a:spcPct val="118181"/>
              </a:lnSpc>
              <a:spcBef>
                <a:spcPts val="0"/>
              </a:spcBef>
              <a:spcAft>
                <a:spcPts val="0"/>
              </a:spcAft>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tatement and Image Option4">
    <p:bg>
      <p:bgPr>
        <a:solidFill>
          <a:schemeClr val="lt1"/>
        </a:solidFill>
        <a:effectLst/>
      </p:bgPr>
    </p:bg>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2">
            <a:alphaModFix/>
          </a:blip>
          <a:srcRect/>
          <a:stretch/>
        </p:blipFill>
        <p:spPr>
          <a:xfrm>
            <a:off x="500062" y="6376987"/>
            <a:ext cx="917575" cy="279399"/>
          </a:xfrm>
          <a:prstGeom prst="rect">
            <a:avLst/>
          </a:prstGeom>
          <a:noFill/>
          <a:ln>
            <a:noFill/>
          </a:ln>
        </p:spPr>
      </p:pic>
      <p:sp>
        <p:nvSpPr>
          <p:cNvPr id="116" name="Shape 116"/>
          <p:cNvSpPr txBox="1">
            <a:spLocks noGrp="1"/>
          </p:cNvSpPr>
          <p:nvPr>
            <p:ph type="title"/>
          </p:nvPr>
        </p:nvSpPr>
        <p:spPr>
          <a:xfrm>
            <a:off x="539999" y="418050"/>
            <a:ext cx="4517775" cy="1144957"/>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17" name="Shape 117"/>
          <p:cNvSpPr txBox="1">
            <a:spLocks noGrp="1"/>
          </p:cNvSpPr>
          <p:nvPr>
            <p:ph type="body" idx="1"/>
          </p:nvPr>
        </p:nvSpPr>
        <p:spPr>
          <a:xfrm>
            <a:off x="539999" y="1695449"/>
            <a:ext cx="4517775"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Shape 118"/>
          <p:cNvSpPr>
            <a:spLocks noGrp="1"/>
          </p:cNvSpPr>
          <p:nvPr>
            <p:ph type="pic" idx="2"/>
          </p:nvPr>
        </p:nvSpPr>
        <p:spPr>
          <a:xfrm>
            <a:off x="5867400" y="0"/>
            <a:ext cx="3276600"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body" idx="3"/>
          </p:nvPr>
        </p:nvSpPr>
        <p:spPr>
          <a:xfrm>
            <a:off x="542925" y="5838825"/>
            <a:ext cx="3581399" cy="457200"/>
          </a:xfrm>
          <a:prstGeom prst="rect">
            <a:avLst/>
          </a:prstGeom>
          <a:noFill/>
          <a:ln>
            <a:noFill/>
          </a:ln>
        </p:spPr>
        <p:txBody>
          <a:bodyPr lIns="91425" tIns="91425" rIns="91425" bIns="91425" anchor="t" anchorCtr="0"/>
          <a:lstStyle>
            <a:lvl1pPr marL="0" marR="0" lvl="0" indent="0" algn="l" rtl="0">
              <a:lnSpc>
                <a:spcPct val="118181"/>
              </a:lnSpc>
              <a:spcBef>
                <a:spcPts val="0"/>
              </a:spcBef>
              <a:spcAft>
                <a:spcPts val="0"/>
              </a:spcAft>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tatement and Image Option6">
    <p:bg>
      <p:bgPr>
        <a:solidFill>
          <a:schemeClr val="lt1"/>
        </a:solidFill>
        <a:effectLst/>
      </p:bgPr>
    </p:bg>
    <p:spTree>
      <p:nvGrpSpPr>
        <p:cNvPr id="1" name="Shape 120"/>
        <p:cNvGrpSpPr/>
        <p:nvPr/>
      </p:nvGrpSpPr>
      <p:grpSpPr>
        <a:xfrm>
          <a:off x="0" y="0"/>
          <a:ext cx="0" cy="0"/>
          <a:chOff x="0" y="0"/>
          <a:chExt cx="0" cy="0"/>
        </a:xfrm>
      </p:grpSpPr>
      <p:cxnSp>
        <p:nvCxnSpPr>
          <p:cNvPr id="121" name="Shape 121"/>
          <p:cNvCxnSpPr/>
          <p:nvPr/>
        </p:nvCxnSpPr>
        <p:spPr>
          <a:xfrm>
            <a:off x="533400" y="6124575"/>
            <a:ext cx="8086724" cy="0"/>
          </a:xfrm>
          <a:prstGeom prst="straightConnector1">
            <a:avLst/>
          </a:prstGeom>
          <a:noFill/>
          <a:ln w="9525" cap="flat" cmpd="sng">
            <a:solidFill>
              <a:schemeClr val="dk2"/>
            </a:solidFill>
            <a:prstDash val="solid"/>
            <a:round/>
            <a:headEnd type="none" w="med" len="med"/>
            <a:tailEnd type="none" w="med" len="med"/>
          </a:ln>
        </p:spPr>
      </p:cxnSp>
      <p:cxnSp>
        <p:nvCxnSpPr>
          <p:cNvPr id="122" name="Shape 122"/>
          <p:cNvCxnSpPr/>
          <p:nvPr/>
        </p:nvCxnSpPr>
        <p:spPr>
          <a:xfrm>
            <a:off x="8464550" y="6503987"/>
            <a:ext cx="0" cy="87311"/>
          </a:xfrm>
          <a:prstGeom prst="straightConnector1">
            <a:avLst/>
          </a:prstGeom>
          <a:noFill/>
          <a:ln w="9525" cap="flat" cmpd="sng">
            <a:solidFill>
              <a:schemeClr val="dk2"/>
            </a:solidFill>
            <a:prstDash val="solid"/>
            <a:round/>
            <a:headEnd type="none" w="med" len="med"/>
            <a:tailEnd type="none" w="med" len="med"/>
          </a:ln>
        </p:spPr>
      </p:cxnSp>
      <p:pic>
        <p:nvPicPr>
          <p:cNvPr id="123" name="Shape 123"/>
          <p:cNvPicPr preferRelativeResize="0"/>
          <p:nvPr/>
        </p:nvPicPr>
        <p:blipFill rotWithShape="1">
          <a:blip r:embed="rId2">
            <a:alphaModFix/>
          </a:blip>
          <a:srcRect/>
          <a:stretch/>
        </p:blipFill>
        <p:spPr>
          <a:xfrm>
            <a:off x="500062" y="6376987"/>
            <a:ext cx="917575" cy="279399"/>
          </a:xfrm>
          <a:prstGeom prst="rect">
            <a:avLst/>
          </a:prstGeom>
          <a:noFill/>
          <a:ln>
            <a:noFill/>
          </a:ln>
        </p:spPr>
      </p:pic>
      <p:sp>
        <p:nvSpPr>
          <p:cNvPr id="124" name="Shape 124"/>
          <p:cNvSpPr txBox="1">
            <a:spLocks noGrp="1"/>
          </p:cNvSpPr>
          <p:nvPr>
            <p:ph type="title"/>
          </p:nvPr>
        </p:nvSpPr>
        <p:spPr>
          <a:xfrm>
            <a:off x="539997" y="418050"/>
            <a:ext cx="6241800" cy="848775"/>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25" name="Shape 125"/>
          <p:cNvSpPr txBox="1">
            <a:spLocks noGrp="1"/>
          </p:cNvSpPr>
          <p:nvPr>
            <p:ph type="body" idx="1"/>
          </p:nvPr>
        </p:nvSpPr>
        <p:spPr>
          <a:xfrm>
            <a:off x="539999" y="1400174"/>
            <a:ext cx="50527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a:spLocks noGrp="1"/>
          </p:cNvSpPr>
          <p:nvPr>
            <p:ph type="pic" idx="2"/>
          </p:nvPr>
        </p:nvSpPr>
        <p:spPr>
          <a:xfrm>
            <a:off x="6048375" y="1447799"/>
            <a:ext cx="2562225" cy="4524374"/>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body" idx="3"/>
          </p:nvPr>
        </p:nvSpPr>
        <p:spPr>
          <a:xfrm>
            <a:off x="5267325" y="6172200"/>
            <a:ext cx="3343274" cy="257175"/>
          </a:xfrm>
          <a:prstGeom prst="rect">
            <a:avLst/>
          </a:prstGeom>
          <a:noFill/>
          <a:ln>
            <a:noFill/>
          </a:ln>
        </p:spPr>
        <p:txBody>
          <a:bodyPr lIns="91425" tIns="91425" rIns="91425" bIns="91425" anchor="t" anchorCtr="0"/>
          <a:lstStyle>
            <a:lvl1pPr marL="0" marR="0" lvl="0" indent="0" algn="r" rtl="0">
              <a:lnSpc>
                <a:spcPct val="150000"/>
              </a:lnSpc>
              <a:spcBef>
                <a:spcPts val="0"/>
              </a:spcBef>
              <a:spcAft>
                <a:spcPts val="0"/>
              </a:spcAft>
              <a:buNone/>
              <a:defRPr sz="600" b="0" i="0" u="none" strike="noStrike" cap="none">
                <a:solidFill>
                  <a:srgbClr val="003057"/>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a:solidFill>
                  <a:schemeClr val="dk2"/>
                </a:solidFill>
                <a:latin typeface="Arial"/>
                <a:ea typeface="Arial"/>
                <a:cs typeface="Arial"/>
                <a:sym typeface="Arial"/>
              </a:rPr>
              <a:t>‹#›</a:t>
            </a:fld>
            <a:endParaRPr lang="en-GB" sz="800" b="1">
              <a:solidFill>
                <a:schemeClr val="dk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tatement Option 1">
    <p:bg>
      <p:bgPr>
        <a:solidFill>
          <a:schemeClr val="dk2"/>
        </a:solidFill>
        <a:effectLst/>
      </p:bgPr>
    </p:bg>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2">
            <a:alphaModFix/>
          </a:blip>
          <a:srcRect t="5771" b="5310"/>
          <a:stretch/>
        </p:blipFill>
        <p:spPr>
          <a:xfrm>
            <a:off x="889000" y="0"/>
            <a:ext cx="7550150" cy="6858000"/>
          </a:xfrm>
          <a:prstGeom prst="rect">
            <a:avLst/>
          </a:prstGeom>
          <a:noFill/>
          <a:ln>
            <a:noFill/>
          </a:ln>
        </p:spPr>
      </p:pic>
      <p:pic>
        <p:nvPicPr>
          <p:cNvPr id="131" name="Shape 131"/>
          <p:cNvPicPr preferRelativeResize="0"/>
          <p:nvPr/>
        </p:nvPicPr>
        <p:blipFill rotWithShape="1">
          <a:blip r:embed="rId3">
            <a:alphaModFix/>
          </a:blip>
          <a:srcRect/>
          <a:stretch/>
        </p:blipFill>
        <p:spPr>
          <a:xfrm>
            <a:off x="500062" y="6375400"/>
            <a:ext cx="928686" cy="280987"/>
          </a:xfrm>
          <a:prstGeom prst="rect">
            <a:avLst/>
          </a:prstGeom>
          <a:noFill/>
          <a:ln>
            <a:noFill/>
          </a:ln>
        </p:spPr>
      </p:pic>
      <p:sp>
        <p:nvSpPr>
          <p:cNvPr id="132" name="Shape 132"/>
          <p:cNvSpPr txBox="1">
            <a:spLocks noGrp="1"/>
          </p:cNvSpPr>
          <p:nvPr>
            <p:ph type="ctrTitle"/>
          </p:nvPr>
        </p:nvSpPr>
        <p:spPr>
          <a:xfrm>
            <a:off x="1522575" y="2759844"/>
            <a:ext cx="6296399" cy="1338309"/>
          </a:xfrm>
          <a:prstGeom prst="rect">
            <a:avLst/>
          </a:prstGeom>
          <a:noFill/>
          <a:ln>
            <a:noFill/>
          </a:ln>
        </p:spPr>
        <p:txBody>
          <a:bodyPr lIns="91425" tIns="91425" rIns="91425" bIns="91425" anchor="ctr" anchorCtr="0"/>
          <a:lstStyle>
            <a:lvl1pPr marL="0" marR="0" lvl="0" indent="0" algn="ctr" rtl="0">
              <a:lnSpc>
                <a:spcPct val="117647"/>
              </a:lnSpc>
              <a:spcBef>
                <a:spcPts val="0"/>
              </a:spcBef>
              <a:spcAft>
                <a:spcPts val="0"/>
              </a:spcAft>
              <a:buNone/>
              <a:defRPr sz="3400" b="1" i="0" u="none" strike="noStrike" cap="none">
                <a:solidFill>
                  <a:schemeClr val="dk2"/>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tatement Option 4">
    <p:bg>
      <p:bgPr>
        <a:solidFill>
          <a:srgbClr val="D2DB0E"/>
        </a:solidFill>
        <a:effectLst/>
      </p:bgPr>
    </p:bg>
    <p:spTree>
      <p:nvGrpSpPr>
        <p:cNvPr id="1" name="Shape 133"/>
        <p:cNvGrpSpPr/>
        <p:nvPr/>
      </p:nvGrpSpPr>
      <p:grpSpPr>
        <a:xfrm>
          <a:off x="0" y="0"/>
          <a:ext cx="0" cy="0"/>
          <a:chOff x="0" y="0"/>
          <a:chExt cx="0" cy="0"/>
        </a:xfrm>
      </p:grpSpPr>
      <p:pic>
        <p:nvPicPr>
          <p:cNvPr id="134" name="Shape 134"/>
          <p:cNvPicPr preferRelativeResize="0"/>
          <p:nvPr/>
        </p:nvPicPr>
        <p:blipFill rotWithShape="1">
          <a:blip r:embed="rId2">
            <a:alphaModFix/>
          </a:blip>
          <a:srcRect t="5771" b="5310"/>
          <a:stretch/>
        </p:blipFill>
        <p:spPr>
          <a:xfrm>
            <a:off x="889000" y="0"/>
            <a:ext cx="7550150" cy="6858000"/>
          </a:xfrm>
          <a:prstGeom prst="rect">
            <a:avLst/>
          </a:prstGeom>
          <a:noFill/>
          <a:ln>
            <a:noFill/>
          </a:ln>
        </p:spPr>
      </p:pic>
      <p:pic>
        <p:nvPicPr>
          <p:cNvPr id="135" name="Shape 135"/>
          <p:cNvPicPr preferRelativeResize="0"/>
          <p:nvPr/>
        </p:nvPicPr>
        <p:blipFill rotWithShape="1">
          <a:blip r:embed="rId3">
            <a:alphaModFix/>
          </a:blip>
          <a:srcRect/>
          <a:stretch/>
        </p:blipFill>
        <p:spPr>
          <a:xfrm>
            <a:off x="500062" y="6376987"/>
            <a:ext cx="917575" cy="279399"/>
          </a:xfrm>
          <a:prstGeom prst="rect">
            <a:avLst/>
          </a:prstGeom>
          <a:noFill/>
          <a:ln>
            <a:noFill/>
          </a:ln>
        </p:spPr>
      </p:pic>
      <p:sp>
        <p:nvSpPr>
          <p:cNvPr id="136" name="Shape 136"/>
          <p:cNvSpPr txBox="1">
            <a:spLocks noGrp="1"/>
          </p:cNvSpPr>
          <p:nvPr>
            <p:ph type="ctrTitle"/>
          </p:nvPr>
        </p:nvSpPr>
        <p:spPr>
          <a:xfrm>
            <a:off x="1494000" y="2389031"/>
            <a:ext cx="6296399" cy="1644743"/>
          </a:xfrm>
          <a:prstGeom prst="rect">
            <a:avLst/>
          </a:prstGeom>
          <a:noFill/>
          <a:ln>
            <a:noFill/>
          </a:ln>
        </p:spPr>
        <p:txBody>
          <a:bodyPr lIns="91425" tIns="91425" rIns="91425" bIns="91425" anchor="b" anchorCtr="0"/>
          <a:lstStyle>
            <a:lvl1pPr marL="0" marR="0" lvl="0" indent="0" algn="ctr" rtl="0">
              <a:lnSpc>
                <a:spcPct val="105882"/>
              </a:lnSpc>
              <a:spcBef>
                <a:spcPts val="0"/>
              </a:spcBef>
              <a:spcAft>
                <a:spcPts val="0"/>
              </a:spcAft>
              <a:buNone/>
              <a:defRPr sz="3400" b="1" i="1"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37" name="Shape 137"/>
          <p:cNvSpPr txBox="1">
            <a:spLocks noGrp="1"/>
          </p:cNvSpPr>
          <p:nvPr>
            <p:ph type="body" idx="1"/>
          </p:nvPr>
        </p:nvSpPr>
        <p:spPr>
          <a:xfrm>
            <a:off x="1616075" y="4179105"/>
            <a:ext cx="6015038" cy="366713"/>
          </a:xfrm>
          <a:prstGeom prst="rect">
            <a:avLst/>
          </a:prstGeom>
          <a:noFill/>
          <a:ln>
            <a:noFill/>
          </a:ln>
        </p:spPr>
        <p:txBody>
          <a:bodyPr lIns="91425" tIns="91425" rIns="91425" bIns="91425" anchor="t" anchorCtr="0"/>
          <a:lstStyle>
            <a:lvl1pPr marL="0" marR="0" lvl="0" indent="0" algn="ctr" rtl="0">
              <a:lnSpc>
                <a:spcPct val="112500"/>
              </a:lnSpc>
              <a:spcBef>
                <a:spcPts val="0"/>
              </a:spcBef>
              <a:spcAft>
                <a:spcPts val="0"/>
              </a:spcAft>
              <a:buNone/>
              <a:defRPr sz="1600" b="0"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se study Option1">
    <p:spTree>
      <p:nvGrpSpPr>
        <p:cNvPr id="1" name="Shape 138"/>
        <p:cNvGrpSpPr/>
        <p:nvPr/>
      </p:nvGrpSpPr>
      <p:grpSpPr>
        <a:xfrm>
          <a:off x="0" y="0"/>
          <a:ext cx="0" cy="0"/>
          <a:chOff x="0" y="0"/>
          <a:chExt cx="0" cy="0"/>
        </a:xfrm>
      </p:grpSpPr>
      <p:sp>
        <p:nvSpPr>
          <p:cNvPr id="139" name="Shape 139"/>
          <p:cNvSpPr/>
          <p:nvPr/>
        </p:nvSpPr>
        <p:spPr>
          <a:xfrm>
            <a:off x="3286125" y="1409700"/>
            <a:ext cx="5324474" cy="468312"/>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Shape 140"/>
          <p:cNvSpPr/>
          <p:nvPr/>
        </p:nvSpPr>
        <p:spPr>
          <a:xfrm>
            <a:off x="3286125" y="1873250"/>
            <a:ext cx="5324474" cy="4098924"/>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Shape 141"/>
          <p:cNvSpPr txBox="1">
            <a:spLocks noGrp="1"/>
          </p:cNvSpPr>
          <p:nvPr>
            <p:ph type="title"/>
          </p:nvPr>
        </p:nvSpPr>
        <p:spPr>
          <a:xfrm>
            <a:off x="540000" y="417600"/>
            <a:ext cx="6070349" cy="545247"/>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42" name="Shape 142"/>
          <p:cNvSpPr txBox="1">
            <a:spLocks noGrp="1"/>
          </p:cNvSpPr>
          <p:nvPr>
            <p:ph type="body" idx="1"/>
          </p:nvPr>
        </p:nvSpPr>
        <p:spPr>
          <a:xfrm>
            <a:off x="3474383" y="1437715"/>
            <a:ext cx="4983816" cy="428625"/>
          </a:xfrm>
          <a:prstGeom prst="rect">
            <a:avLst/>
          </a:prstGeom>
          <a:noFill/>
          <a:ln>
            <a:noFill/>
          </a:ln>
        </p:spPr>
        <p:txBody>
          <a:bodyPr lIns="91425" tIns="91425" rIns="91425" bIns="91425" anchor="ctr" anchorCtr="0"/>
          <a:lstStyle>
            <a:lvl1pPr marL="0" marR="0" lvl="0" indent="0" algn="l" rtl="0">
              <a:lnSpc>
                <a:spcPct val="104999"/>
              </a:lnSpc>
              <a:spcBef>
                <a:spcPts val="0"/>
              </a:spcBef>
              <a:spcAft>
                <a:spcPts val="0"/>
              </a:spcAft>
              <a:buNone/>
              <a:defRPr sz="2000" b="1" i="0" u="none" strike="noStrike" cap="none">
                <a:solidFill>
                  <a:schemeClr val="lt1"/>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rgbClr val="505759"/>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body" idx="2"/>
          </p:nvPr>
        </p:nvSpPr>
        <p:spPr>
          <a:xfrm>
            <a:off x="3495112" y="2019300"/>
            <a:ext cx="4867837" cy="3657600"/>
          </a:xfrm>
          <a:prstGeom prst="rect">
            <a:avLst/>
          </a:prstGeom>
          <a:noFill/>
          <a:ln>
            <a:noFill/>
          </a:ln>
        </p:spPr>
        <p:txBody>
          <a:bodyPr lIns="91425" tIns="91425" rIns="91425" bIns="91425" anchor="t" anchorCtr="0"/>
          <a:lstStyle>
            <a:lvl1pPr marL="0" marR="0" lvl="0" indent="0" algn="l" rtl="0">
              <a:lnSpc>
                <a:spcPct val="130000"/>
              </a:lnSpc>
              <a:spcBef>
                <a:spcPts val="0"/>
              </a:spcBef>
              <a:spcAft>
                <a:spcPts val="567"/>
              </a:spcAft>
              <a:buNone/>
              <a:defRPr sz="1000" b="1" i="0" u="none" strike="noStrike" cap="none">
                <a:solidFill>
                  <a:schemeClr val="dk2"/>
                </a:solidFill>
                <a:latin typeface="Arial"/>
                <a:ea typeface="Arial"/>
                <a:cs typeface="Arial"/>
                <a:sym typeface="Arial"/>
              </a:defRPr>
            </a:lvl1pPr>
            <a:lvl2pPr marL="0" marR="0" lvl="1" indent="0" algn="l" rtl="0">
              <a:lnSpc>
                <a:spcPct val="130000"/>
              </a:lnSpc>
              <a:spcBef>
                <a:spcPts val="0"/>
              </a:spcBef>
              <a:spcAft>
                <a:spcPts val="567"/>
              </a:spcAft>
              <a:buClr>
                <a:schemeClr val="lt2"/>
              </a:buClr>
              <a:buFont typeface="Arial"/>
              <a:buNone/>
              <a:defRPr sz="1000" b="0" i="0" u="none" strike="noStrike" cap="none">
                <a:solidFill>
                  <a:srgbClr val="000000"/>
                </a:solidFill>
                <a:latin typeface="Arial"/>
                <a:ea typeface="Arial"/>
                <a:cs typeface="Arial"/>
                <a:sym typeface="Arial"/>
              </a:defRPr>
            </a:lvl2pPr>
            <a:lvl3pPr marL="85725" marR="0" lvl="2" indent="-22225" algn="l" rtl="0">
              <a:lnSpc>
                <a:spcPct val="130000"/>
              </a:lnSpc>
              <a:spcBef>
                <a:spcPts val="0"/>
              </a:spcBef>
              <a:spcAft>
                <a:spcPts val="567"/>
              </a:spcAft>
              <a:buClr>
                <a:schemeClr val="lt2"/>
              </a:buClr>
              <a:buSzPct val="100000"/>
              <a:buFont typeface="Arial"/>
              <a:buChar char="-"/>
              <a:defRPr sz="10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Shape 144"/>
          <p:cNvSpPr>
            <a:spLocks noGrp="1"/>
          </p:cNvSpPr>
          <p:nvPr>
            <p:ph type="pic" idx="3"/>
          </p:nvPr>
        </p:nvSpPr>
        <p:spPr>
          <a:xfrm>
            <a:off x="542925" y="1409700"/>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Shape 145"/>
          <p:cNvSpPr>
            <a:spLocks noGrp="1"/>
          </p:cNvSpPr>
          <p:nvPr>
            <p:ph type="pic" idx="4"/>
          </p:nvPr>
        </p:nvSpPr>
        <p:spPr>
          <a:xfrm>
            <a:off x="542925" y="3762375"/>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6" name="Shape 146"/>
          <p:cNvSpPr>
            <a:spLocks noGrp="1"/>
          </p:cNvSpPr>
          <p:nvPr>
            <p:ph type="pic" idx="5"/>
          </p:nvPr>
        </p:nvSpPr>
        <p:spPr>
          <a:xfrm>
            <a:off x="6743700" y="561975"/>
            <a:ext cx="1857373" cy="466725"/>
          </a:xfrm>
          <a:prstGeom prst="rect">
            <a:avLst/>
          </a:prstGeom>
          <a:solidFill>
            <a:srgbClr val="CCCCCC"/>
          </a:solidFill>
          <a:ln>
            <a:noFill/>
          </a:ln>
        </p:spPr>
        <p:txBody>
          <a:bodyPr lIns="91425" tIns="91425" rIns="91425" bIns="91425" anchor="t" anchorCtr="0"/>
          <a:lstStyle>
            <a:lvl1pPr marL="0" marR="0" lvl="0" indent="0" algn="ctr" rtl="0">
              <a:lnSpc>
                <a:spcPct val="237500"/>
              </a:lnSpc>
              <a:spcBef>
                <a:spcPts val="0"/>
              </a:spcBef>
              <a:spcAft>
                <a:spcPts val="0"/>
              </a:spcAft>
              <a:buNone/>
              <a:defRPr sz="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a:solidFill>
                  <a:schemeClr val="dk2"/>
                </a:solidFill>
                <a:latin typeface="Arial"/>
                <a:ea typeface="Arial"/>
                <a:cs typeface="Arial"/>
                <a:sym typeface="Arial"/>
              </a:rPr>
              <a:t>‹#›</a:t>
            </a:fld>
            <a:endParaRPr lang="en-GB" sz="800" b="1">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41337" y="417599"/>
            <a:ext cx="5081586" cy="1096874"/>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20" name="Shape 20"/>
          <p:cNvSpPr txBox="1">
            <a:spLocks noGrp="1"/>
          </p:cNvSpPr>
          <p:nvPr>
            <p:ph type="body" idx="1"/>
          </p:nvPr>
        </p:nvSpPr>
        <p:spPr>
          <a:xfrm>
            <a:off x="542925" y="1704975"/>
            <a:ext cx="6059487" cy="3171825"/>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i="0" u="none" strike="noStrike" cap="none">
                <a:solidFill>
                  <a:schemeClr val="dk2"/>
                </a:solidFill>
                <a:latin typeface="Arial"/>
                <a:ea typeface="Arial"/>
                <a:cs typeface="Arial"/>
                <a:sym typeface="Arial"/>
              </a:rPr>
              <a:t>‹#›</a:t>
            </a:fld>
            <a:endParaRPr lang="en-GB" sz="800" b="1"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se study Option2">
    <p:spTree>
      <p:nvGrpSpPr>
        <p:cNvPr id="1" name="Shape 148"/>
        <p:cNvGrpSpPr/>
        <p:nvPr/>
      </p:nvGrpSpPr>
      <p:grpSpPr>
        <a:xfrm>
          <a:off x="0" y="0"/>
          <a:ext cx="0" cy="0"/>
          <a:chOff x="0" y="0"/>
          <a:chExt cx="0" cy="0"/>
        </a:xfrm>
      </p:grpSpPr>
      <p:sp>
        <p:nvSpPr>
          <p:cNvPr id="149" name="Shape 149"/>
          <p:cNvSpPr/>
          <p:nvPr/>
        </p:nvSpPr>
        <p:spPr>
          <a:xfrm>
            <a:off x="3286125" y="1409700"/>
            <a:ext cx="5324474" cy="468312"/>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Shape 150"/>
          <p:cNvSpPr/>
          <p:nvPr/>
        </p:nvSpPr>
        <p:spPr>
          <a:xfrm>
            <a:off x="3286125" y="1873250"/>
            <a:ext cx="5324474" cy="4098924"/>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Shape 151"/>
          <p:cNvSpPr txBox="1">
            <a:spLocks noGrp="1"/>
          </p:cNvSpPr>
          <p:nvPr>
            <p:ph type="title"/>
          </p:nvPr>
        </p:nvSpPr>
        <p:spPr>
          <a:xfrm>
            <a:off x="540000" y="417600"/>
            <a:ext cx="6079874" cy="545247"/>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52" name="Shape 152"/>
          <p:cNvSpPr txBox="1">
            <a:spLocks noGrp="1"/>
          </p:cNvSpPr>
          <p:nvPr>
            <p:ph type="body" idx="1"/>
          </p:nvPr>
        </p:nvSpPr>
        <p:spPr>
          <a:xfrm>
            <a:off x="3474383" y="1447240"/>
            <a:ext cx="4983816" cy="428625"/>
          </a:xfrm>
          <a:prstGeom prst="rect">
            <a:avLst/>
          </a:prstGeom>
          <a:noFill/>
          <a:ln>
            <a:noFill/>
          </a:ln>
        </p:spPr>
        <p:txBody>
          <a:bodyPr lIns="91425" tIns="91425" rIns="91425" bIns="91425" anchor="ctr" anchorCtr="0"/>
          <a:lstStyle>
            <a:lvl1pPr marL="0" marR="0" lvl="0" indent="0" algn="l" rtl="0">
              <a:lnSpc>
                <a:spcPct val="104999"/>
              </a:lnSpc>
              <a:spcBef>
                <a:spcPts val="0"/>
              </a:spcBef>
              <a:spcAft>
                <a:spcPts val="0"/>
              </a:spcAft>
              <a:buNone/>
              <a:defRPr sz="2000" b="1" i="0" u="none" strike="noStrike" cap="none">
                <a:solidFill>
                  <a:schemeClr val="dk2"/>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rgbClr val="505759"/>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3" name="Shape 153"/>
          <p:cNvSpPr txBox="1">
            <a:spLocks noGrp="1"/>
          </p:cNvSpPr>
          <p:nvPr>
            <p:ph type="body" idx="2"/>
          </p:nvPr>
        </p:nvSpPr>
        <p:spPr>
          <a:xfrm>
            <a:off x="3495112" y="2019300"/>
            <a:ext cx="4867837" cy="3657600"/>
          </a:xfrm>
          <a:prstGeom prst="rect">
            <a:avLst/>
          </a:prstGeom>
          <a:noFill/>
          <a:ln>
            <a:noFill/>
          </a:ln>
        </p:spPr>
        <p:txBody>
          <a:bodyPr lIns="91425" tIns="91425" rIns="91425" bIns="91425" anchor="t" anchorCtr="0"/>
          <a:lstStyle>
            <a:lvl1pPr marL="0" marR="0" lvl="0" indent="0" algn="l" rtl="0">
              <a:lnSpc>
                <a:spcPct val="130000"/>
              </a:lnSpc>
              <a:spcBef>
                <a:spcPts val="0"/>
              </a:spcBef>
              <a:spcAft>
                <a:spcPts val="567"/>
              </a:spcAft>
              <a:buNone/>
              <a:defRPr sz="1000" b="1" i="0" u="none" strike="noStrike" cap="none">
                <a:solidFill>
                  <a:schemeClr val="dk2"/>
                </a:solidFill>
                <a:latin typeface="Arial"/>
                <a:ea typeface="Arial"/>
                <a:cs typeface="Arial"/>
                <a:sym typeface="Arial"/>
              </a:defRPr>
            </a:lvl1pPr>
            <a:lvl2pPr marL="0" marR="0" lvl="1" indent="0" algn="l" rtl="0">
              <a:lnSpc>
                <a:spcPct val="130000"/>
              </a:lnSpc>
              <a:spcBef>
                <a:spcPts val="0"/>
              </a:spcBef>
              <a:spcAft>
                <a:spcPts val="567"/>
              </a:spcAft>
              <a:buClr>
                <a:schemeClr val="lt2"/>
              </a:buClr>
              <a:buFont typeface="Arial"/>
              <a:buNone/>
              <a:defRPr sz="1000" b="0" i="0" u="none" strike="noStrike" cap="none">
                <a:solidFill>
                  <a:srgbClr val="000000"/>
                </a:solidFill>
                <a:latin typeface="Arial"/>
                <a:ea typeface="Arial"/>
                <a:cs typeface="Arial"/>
                <a:sym typeface="Arial"/>
              </a:defRPr>
            </a:lvl2pPr>
            <a:lvl3pPr marL="85725" marR="0" lvl="2" indent="-22225" algn="l" rtl="0">
              <a:lnSpc>
                <a:spcPct val="130000"/>
              </a:lnSpc>
              <a:spcBef>
                <a:spcPts val="0"/>
              </a:spcBef>
              <a:spcAft>
                <a:spcPts val="567"/>
              </a:spcAft>
              <a:buClr>
                <a:schemeClr val="lt2"/>
              </a:buClr>
              <a:buSzPct val="100000"/>
              <a:buFont typeface="Arial"/>
              <a:buChar char="-"/>
              <a:defRPr sz="10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Shape 154"/>
          <p:cNvSpPr>
            <a:spLocks noGrp="1"/>
          </p:cNvSpPr>
          <p:nvPr>
            <p:ph type="pic" idx="3"/>
          </p:nvPr>
        </p:nvSpPr>
        <p:spPr>
          <a:xfrm>
            <a:off x="542925" y="1409700"/>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Shape 155"/>
          <p:cNvSpPr>
            <a:spLocks noGrp="1"/>
          </p:cNvSpPr>
          <p:nvPr>
            <p:ph type="pic" idx="4"/>
          </p:nvPr>
        </p:nvSpPr>
        <p:spPr>
          <a:xfrm>
            <a:off x="542925" y="3762375"/>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Shape 156"/>
          <p:cNvSpPr>
            <a:spLocks noGrp="1"/>
          </p:cNvSpPr>
          <p:nvPr>
            <p:ph type="pic" idx="5"/>
          </p:nvPr>
        </p:nvSpPr>
        <p:spPr>
          <a:xfrm>
            <a:off x="6743700" y="561975"/>
            <a:ext cx="1857373" cy="466725"/>
          </a:xfrm>
          <a:prstGeom prst="rect">
            <a:avLst/>
          </a:prstGeom>
          <a:solidFill>
            <a:srgbClr val="CCCCCC"/>
          </a:solidFill>
          <a:ln>
            <a:noFill/>
          </a:ln>
        </p:spPr>
        <p:txBody>
          <a:bodyPr lIns="91425" tIns="91425" rIns="91425" bIns="91425" anchor="t" anchorCtr="0"/>
          <a:lstStyle>
            <a:lvl1pPr marL="0" marR="0" lvl="0" indent="0" algn="ctr" rtl="0">
              <a:lnSpc>
                <a:spcPct val="237500"/>
              </a:lnSpc>
              <a:spcBef>
                <a:spcPts val="0"/>
              </a:spcBef>
              <a:spcAft>
                <a:spcPts val="0"/>
              </a:spcAft>
              <a:buNone/>
              <a:defRPr sz="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a:solidFill>
                  <a:schemeClr val="dk2"/>
                </a:solidFill>
                <a:latin typeface="Arial"/>
                <a:ea typeface="Arial"/>
                <a:cs typeface="Arial"/>
                <a:sym typeface="Arial"/>
              </a:rPr>
              <a:t>‹#›</a:t>
            </a:fld>
            <a:endParaRPr lang="en-GB" sz="800" b="1">
              <a:solidFill>
                <a:schemeClr val="dk2"/>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ample Boxed Text x3">
    <p:spTree>
      <p:nvGrpSpPr>
        <p:cNvPr id="1" name="Shape 158"/>
        <p:cNvGrpSpPr/>
        <p:nvPr/>
      </p:nvGrpSpPr>
      <p:grpSpPr>
        <a:xfrm>
          <a:off x="0" y="0"/>
          <a:ext cx="0" cy="0"/>
          <a:chOff x="0" y="0"/>
          <a:chExt cx="0" cy="0"/>
        </a:xfrm>
      </p:grpSpPr>
      <p:sp>
        <p:nvSpPr>
          <p:cNvPr id="159" name="Shape 159"/>
          <p:cNvSpPr/>
          <p:nvPr/>
        </p:nvSpPr>
        <p:spPr>
          <a:xfrm>
            <a:off x="539750" y="2668588"/>
            <a:ext cx="2601912" cy="468311"/>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Shape 160"/>
          <p:cNvSpPr/>
          <p:nvPr/>
        </p:nvSpPr>
        <p:spPr>
          <a:xfrm>
            <a:off x="539750" y="3130550"/>
            <a:ext cx="2601912" cy="2139950"/>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1" name="Shape 161"/>
          <p:cNvSpPr/>
          <p:nvPr/>
        </p:nvSpPr>
        <p:spPr>
          <a:xfrm>
            <a:off x="3290887" y="2668588"/>
            <a:ext cx="2601912" cy="468311"/>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 name="Shape 162"/>
          <p:cNvSpPr/>
          <p:nvPr/>
        </p:nvSpPr>
        <p:spPr>
          <a:xfrm>
            <a:off x="3290887" y="3130550"/>
            <a:ext cx="2601912" cy="2139950"/>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 name="Shape 163"/>
          <p:cNvSpPr/>
          <p:nvPr/>
        </p:nvSpPr>
        <p:spPr>
          <a:xfrm>
            <a:off x="6022975" y="2668588"/>
            <a:ext cx="2603499" cy="468311"/>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Shape 164"/>
          <p:cNvSpPr/>
          <p:nvPr/>
        </p:nvSpPr>
        <p:spPr>
          <a:xfrm>
            <a:off x="6022975" y="3130550"/>
            <a:ext cx="2603499" cy="2139950"/>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Shape 165"/>
          <p:cNvSpPr txBox="1">
            <a:spLocks noGrp="1"/>
          </p:cNvSpPr>
          <p:nvPr>
            <p:ph type="title"/>
          </p:nvPr>
        </p:nvSpPr>
        <p:spPr>
          <a:xfrm>
            <a:off x="540000" y="417600"/>
            <a:ext cx="6359526" cy="944474"/>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66" name="Shape 166"/>
          <p:cNvSpPr txBox="1">
            <a:spLocks noGrp="1"/>
          </p:cNvSpPr>
          <p:nvPr>
            <p:ph type="body" idx="1"/>
          </p:nvPr>
        </p:nvSpPr>
        <p:spPr>
          <a:xfrm>
            <a:off x="724618"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None/>
              <a:defRPr sz="2000" b="1" i="0" u="none" strike="noStrike" cap="none">
                <a:solidFill>
                  <a:schemeClr val="lt1"/>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rgbClr val="505759"/>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body" idx="2"/>
          </p:nvPr>
        </p:nvSpPr>
        <p:spPr>
          <a:xfrm>
            <a:off x="737418"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body" idx="3"/>
          </p:nvPr>
        </p:nvSpPr>
        <p:spPr>
          <a:xfrm>
            <a:off x="3476246"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None/>
              <a:defRPr sz="2000" b="1" i="0" u="none" strike="noStrike" cap="none">
                <a:solidFill>
                  <a:schemeClr val="lt1"/>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rgbClr val="505759"/>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body" idx="4"/>
          </p:nvPr>
        </p:nvSpPr>
        <p:spPr>
          <a:xfrm>
            <a:off x="3489046"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body" idx="5"/>
          </p:nvPr>
        </p:nvSpPr>
        <p:spPr>
          <a:xfrm>
            <a:off x="6208778"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None/>
              <a:defRPr sz="2000" b="1" i="0" u="none" strike="noStrike" cap="none">
                <a:solidFill>
                  <a:schemeClr val="lt1"/>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rgbClr val="505759"/>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body" idx="6"/>
          </p:nvPr>
        </p:nvSpPr>
        <p:spPr>
          <a:xfrm>
            <a:off x="6221580"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body" idx="7"/>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a:solidFill>
                  <a:schemeClr val="dk2"/>
                </a:solidFill>
                <a:latin typeface="Arial"/>
                <a:ea typeface="Arial"/>
                <a:cs typeface="Arial"/>
                <a:sym typeface="Arial"/>
              </a:rPr>
              <a:t>‹#›</a:t>
            </a:fld>
            <a:endParaRPr lang="en-GB" sz="800" b="1">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ample Boxed Text with Image x3">
    <p:spTree>
      <p:nvGrpSpPr>
        <p:cNvPr id="1" name="Shape 174"/>
        <p:cNvGrpSpPr/>
        <p:nvPr/>
      </p:nvGrpSpPr>
      <p:grpSpPr>
        <a:xfrm>
          <a:off x="0" y="0"/>
          <a:ext cx="0" cy="0"/>
          <a:chOff x="0" y="0"/>
          <a:chExt cx="0" cy="0"/>
        </a:xfrm>
      </p:grpSpPr>
      <p:sp>
        <p:nvSpPr>
          <p:cNvPr id="175" name="Shape 175"/>
          <p:cNvSpPr/>
          <p:nvPr/>
        </p:nvSpPr>
        <p:spPr>
          <a:xfrm>
            <a:off x="3282950" y="2378075"/>
            <a:ext cx="2584450" cy="1717675"/>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6" name="Shape 176"/>
          <p:cNvSpPr/>
          <p:nvPr/>
        </p:nvSpPr>
        <p:spPr>
          <a:xfrm>
            <a:off x="6026150" y="2378075"/>
            <a:ext cx="2584450" cy="1717675"/>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Shape 177"/>
          <p:cNvSpPr/>
          <p:nvPr/>
        </p:nvSpPr>
        <p:spPr>
          <a:xfrm>
            <a:off x="539750" y="2378075"/>
            <a:ext cx="2584450" cy="1717675"/>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8" name="Shape 178"/>
          <p:cNvPicPr preferRelativeResize="0"/>
          <p:nvPr/>
        </p:nvPicPr>
        <p:blipFill rotWithShape="1">
          <a:blip r:embed="rId2">
            <a:alphaModFix/>
          </a:blip>
          <a:srcRect/>
          <a:stretch/>
        </p:blipFill>
        <p:spPr>
          <a:xfrm>
            <a:off x="1504950" y="2660650"/>
            <a:ext cx="552449" cy="1082675"/>
          </a:xfrm>
          <a:prstGeom prst="rect">
            <a:avLst/>
          </a:prstGeom>
          <a:noFill/>
          <a:ln>
            <a:noFill/>
          </a:ln>
        </p:spPr>
      </p:pic>
      <p:pic>
        <p:nvPicPr>
          <p:cNvPr id="179" name="Shape 179"/>
          <p:cNvPicPr preferRelativeResize="0"/>
          <p:nvPr/>
        </p:nvPicPr>
        <p:blipFill rotWithShape="1">
          <a:blip r:embed="rId3">
            <a:alphaModFix/>
          </a:blip>
          <a:srcRect/>
          <a:stretch/>
        </p:blipFill>
        <p:spPr>
          <a:xfrm>
            <a:off x="4217987" y="2657475"/>
            <a:ext cx="552449" cy="1085850"/>
          </a:xfrm>
          <a:prstGeom prst="rect">
            <a:avLst/>
          </a:prstGeom>
          <a:noFill/>
          <a:ln>
            <a:noFill/>
          </a:ln>
        </p:spPr>
      </p:pic>
      <p:pic>
        <p:nvPicPr>
          <p:cNvPr id="180" name="Shape 180"/>
          <p:cNvPicPr preferRelativeResize="0"/>
          <p:nvPr/>
        </p:nvPicPr>
        <p:blipFill rotWithShape="1">
          <a:blip r:embed="rId4">
            <a:alphaModFix/>
          </a:blip>
          <a:srcRect/>
          <a:stretch/>
        </p:blipFill>
        <p:spPr>
          <a:xfrm>
            <a:off x="6967538" y="2646363"/>
            <a:ext cx="554037" cy="1084261"/>
          </a:xfrm>
          <a:prstGeom prst="rect">
            <a:avLst/>
          </a:prstGeom>
          <a:noFill/>
          <a:ln>
            <a:noFill/>
          </a:ln>
        </p:spPr>
      </p:pic>
      <p:sp>
        <p:nvSpPr>
          <p:cNvPr id="181" name="Shape 181"/>
          <p:cNvSpPr txBox="1">
            <a:spLocks noGrp="1"/>
          </p:cNvSpPr>
          <p:nvPr>
            <p:ph type="title"/>
          </p:nvPr>
        </p:nvSpPr>
        <p:spPr>
          <a:xfrm>
            <a:off x="540000" y="417600"/>
            <a:ext cx="6359526" cy="944474"/>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82" name="Shape 182"/>
          <p:cNvSpPr txBox="1">
            <a:spLocks noGrp="1"/>
          </p:cNvSpPr>
          <p:nvPr>
            <p:ph type="body" idx="1"/>
          </p:nvPr>
        </p:nvSpPr>
        <p:spPr>
          <a:xfrm>
            <a:off x="6762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Shape 183"/>
          <p:cNvSpPr txBox="1">
            <a:spLocks noGrp="1"/>
          </p:cNvSpPr>
          <p:nvPr>
            <p:ph type="body" idx="2"/>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4" name="Shape 184"/>
          <p:cNvSpPr>
            <a:spLocks noGrp="1"/>
          </p:cNvSpPr>
          <p:nvPr>
            <p:ph type="pic" idx="3"/>
          </p:nvPr>
        </p:nvSpPr>
        <p:spPr>
          <a:xfrm>
            <a:off x="5391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5" name="Shape 185"/>
          <p:cNvSpPr txBox="1">
            <a:spLocks noGrp="1"/>
          </p:cNvSpPr>
          <p:nvPr>
            <p:ph type="body" idx="4"/>
          </p:nvPr>
        </p:nvSpPr>
        <p:spPr>
          <a:xfrm>
            <a:off x="34194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Shape 186"/>
          <p:cNvSpPr>
            <a:spLocks noGrp="1"/>
          </p:cNvSpPr>
          <p:nvPr>
            <p:ph type="pic" idx="5"/>
          </p:nvPr>
        </p:nvSpPr>
        <p:spPr>
          <a:xfrm>
            <a:off x="32823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body" idx="6"/>
          </p:nvPr>
        </p:nvSpPr>
        <p:spPr>
          <a:xfrm>
            <a:off x="61626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8" name="Shape 188"/>
          <p:cNvSpPr>
            <a:spLocks noGrp="1"/>
          </p:cNvSpPr>
          <p:nvPr>
            <p:ph type="pic" idx="7"/>
          </p:nvPr>
        </p:nvSpPr>
        <p:spPr>
          <a:xfrm>
            <a:off x="60255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a:solidFill>
                  <a:schemeClr val="dk2"/>
                </a:solidFill>
                <a:latin typeface="Arial"/>
                <a:ea typeface="Arial"/>
                <a:cs typeface="Arial"/>
                <a:sym typeface="Arial"/>
              </a:rPr>
              <a:t>‹#›</a:t>
            </a:fld>
            <a:endParaRPr lang="en-GB" sz="800" b="1">
              <a:solidFill>
                <a:schemeClr val="dk2"/>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Numbere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541337" y="417599"/>
            <a:ext cx="5081586" cy="1115925"/>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92" name="Shape 192"/>
          <p:cNvSpPr txBox="1">
            <a:spLocks noGrp="1"/>
          </p:cNvSpPr>
          <p:nvPr>
            <p:ph type="body" idx="1"/>
          </p:nvPr>
        </p:nvSpPr>
        <p:spPr>
          <a:xfrm>
            <a:off x="542925" y="1809750"/>
            <a:ext cx="6496049" cy="3781425"/>
          </a:xfrm>
          <a:prstGeom prst="rect">
            <a:avLst/>
          </a:prstGeom>
          <a:noFill/>
          <a:ln>
            <a:noFill/>
          </a:ln>
        </p:spPr>
        <p:txBody>
          <a:bodyPr lIns="91425" tIns="91425" rIns="91425" bIns="91425" anchor="t" anchorCtr="0"/>
          <a:lstStyle>
            <a:lvl1pPr marL="238125" marR="0" lvl="0" indent="-136525" algn="l" rtl="0">
              <a:lnSpc>
                <a:spcPct val="118750"/>
              </a:lnSpc>
              <a:spcBef>
                <a:spcPts val="1134"/>
              </a:spcBef>
              <a:spcAft>
                <a:spcPts val="0"/>
              </a:spcAft>
              <a:buClr>
                <a:schemeClr val="dk1"/>
              </a:buClr>
              <a:buSzPct val="100000"/>
              <a:buFont typeface="Times New Roman"/>
              <a:buAutoNum type="arabicPeriod"/>
              <a:defRPr sz="1600" b="1" i="0" u="none" strike="noStrike" cap="none">
                <a:solidFill>
                  <a:schemeClr val="dk1"/>
                </a:solidFill>
                <a:latin typeface="Arial"/>
                <a:ea typeface="Arial"/>
                <a:cs typeface="Arial"/>
                <a:sym typeface="Arial"/>
              </a:defRPr>
            </a:lvl1pPr>
            <a:lvl2pPr marL="428625" marR="0" lvl="1" indent="-85725" algn="l" rtl="0">
              <a:lnSpc>
                <a:spcPct val="118750"/>
              </a:lnSpc>
              <a:spcBef>
                <a:spcPts val="0"/>
              </a:spcBef>
              <a:spcAft>
                <a:spcPts val="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628650" marR="0" lvl="2" indent="-107950" algn="l" rtl="0">
              <a:lnSpc>
                <a:spcPct val="118750"/>
              </a:lnSpc>
              <a:spcBef>
                <a:spcPts val="0"/>
              </a:spcBef>
              <a:spcAft>
                <a:spcPts val="0"/>
              </a:spcAft>
              <a:buClr>
                <a:srgbClr val="505759"/>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a:solidFill>
                  <a:schemeClr val="dk2"/>
                </a:solidFill>
                <a:latin typeface="Arial"/>
                <a:ea typeface="Arial"/>
                <a:cs typeface="Arial"/>
                <a:sym typeface="Arial"/>
              </a:rPr>
              <a:t>‹#›</a:t>
            </a:fld>
            <a:endParaRPr lang="en-GB" sz="800" b="1">
              <a:solidFill>
                <a:schemeClr val="dk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p:spTree>
      <p:nvGrpSpPr>
        <p:cNvPr id="1" name="Shape 194"/>
        <p:cNvGrpSpPr/>
        <p:nvPr/>
      </p:nvGrpSpPr>
      <p:grpSpPr>
        <a:xfrm>
          <a:off x="0" y="0"/>
          <a:ext cx="0" cy="0"/>
          <a:chOff x="0" y="0"/>
          <a:chExt cx="0" cy="0"/>
        </a:xfrm>
      </p:grpSpPr>
      <p:sp>
        <p:nvSpPr>
          <p:cNvPr id="195" name="Shape 195"/>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a:solidFill>
                  <a:schemeClr val="dk2"/>
                </a:solidFill>
                <a:latin typeface="Arial"/>
                <a:ea typeface="Arial"/>
                <a:cs typeface="Arial"/>
                <a:sym typeface="Arial"/>
              </a:rPr>
              <a:t>‹#›</a:t>
            </a:fld>
            <a:endParaRPr lang="en-GB" sz="800" b="1">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Only">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541335" y="417600"/>
            <a:ext cx="7688263" cy="774450"/>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198" name="Shape 198"/>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a:solidFill>
                  <a:schemeClr val="dk2"/>
                </a:solidFill>
                <a:latin typeface="Arial"/>
                <a:ea typeface="Arial"/>
                <a:cs typeface="Arial"/>
                <a:sym typeface="Arial"/>
              </a:rPr>
              <a:t>‹#›</a:t>
            </a:fld>
            <a:endParaRPr lang="en-GB" sz="800" b="1">
              <a:solidFill>
                <a:schemeClr val="dk2"/>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Final Slide Option1">
    <p:bg>
      <p:bgPr>
        <a:solidFill>
          <a:schemeClr val="dk2"/>
        </a:solidFill>
        <a:effectLst/>
      </p:bgPr>
    </p:bg>
    <p:spTree>
      <p:nvGrpSpPr>
        <p:cNvPr id="1" name="Shape 199"/>
        <p:cNvGrpSpPr/>
        <p:nvPr/>
      </p:nvGrpSpPr>
      <p:grpSpPr>
        <a:xfrm>
          <a:off x="0" y="0"/>
          <a:ext cx="0" cy="0"/>
          <a:chOff x="0" y="0"/>
          <a:chExt cx="0" cy="0"/>
        </a:xfrm>
      </p:grpSpPr>
      <p:pic>
        <p:nvPicPr>
          <p:cNvPr id="200" name="Shape 200"/>
          <p:cNvPicPr preferRelativeResize="0"/>
          <p:nvPr/>
        </p:nvPicPr>
        <p:blipFill rotWithShape="1">
          <a:blip r:embed="rId2">
            <a:alphaModFix/>
          </a:blip>
          <a:srcRect/>
          <a:stretch/>
        </p:blipFill>
        <p:spPr>
          <a:xfrm>
            <a:off x="2900363" y="3559175"/>
            <a:ext cx="3381375" cy="21589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Final Slide Option2">
    <p:bg>
      <p:bgPr>
        <a:solidFill>
          <a:schemeClr val="accent6"/>
        </a:solidFill>
        <a:effectLst/>
      </p:bgPr>
    </p:bg>
    <p:spTree>
      <p:nvGrpSpPr>
        <p:cNvPr id="1" name="Shape 201"/>
        <p:cNvGrpSpPr/>
        <p:nvPr/>
      </p:nvGrpSpPr>
      <p:grpSpPr>
        <a:xfrm>
          <a:off x="0" y="0"/>
          <a:ext cx="0" cy="0"/>
          <a:chOff x="0" y="0"/>
          <a:chExt cx="0" cy="0"/>
        </a:xfrm>
      </p:grpSpPr>
      <p:pic>
        <p:nvPicPr>
          <p:cNvPr id="202" name="Shape 202"/>
          <p:cNvPicPr preferRelativeResize="0"/>
          <p:nvPr/>
        </p:nvPicPr>
        <p:blipFill rotWithShape="1">
          <a:blip r:embed="rId2">
            <a:alphaModFix/>
          </a:blip>
          <a:srcRect/>
          <a:stretch/>
        </p:blipFill>
        <p:spPr>
          <a:xfrm>
            <a:off x="2900363" y="3559175"/>
            <a:ext cx="3381375" cy="21589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ample Boxed Text with Image x3">
    <p:bg>
      <p:bgPr>
        <a:solidFill>
          <a:srgbClr val="FFFFFF"/>
        </a:solidFill>
        <a:effectLst/>
      </p:bgPr>
    </p:bg>
    <p:spTree>
      <p:nvGrpSpPr>
        <p:cNvPr id="1" name=""/>
        <p:cNvGrpSpPr/>
        <p:nvPr/>
      </p:nvGrpSpPr>
      <p:grpSpPr>
        <a:xfrm>
          <a:off x="0" y="0"/>
          <a:ext cx="0" cy="0"/>
          <a:chOff x="0" y="0"/>
          <a:chExt cx="0" cy="0"/>
        </a:xfrm>
      </p:grpSpPr>
      <p:sp>
        <p:nvSpPr>
          <p:cNvPr id="16" name="Picture Placeholder 5"/>
          <p:cNvSpPr>
            <a:spLocks noGrp="1"/>
          </p:cNvSpPr>
          <p:nvPr>
            <p:ph type="pic" sz="quarter" idx="17" hasCustomPrompt="1"/>
          </p:nvPr>
        </p:nvSpPr>
        <p:spPr>
          <a:xfrm>
            <a:off x="539109" y="4067175"/>
            <a:ext cx="2584800" cy="1752600"/>
          </a:xfrm>
          <a:solidFill>
            <a:srgbClr val="BBBBBB"/>
          </a:solidFill>
        </p:spPr>
        <p:txBody>
          <a:bodyPr tIns="1152000"/>
          <a:lstStyle>
            <a:lvl1pPr algn="ctr">
              <a:defRPr sz="1000" b="0"/>
            </a:lvl1pPr>
          </a:lstStyle>
          <a:p>
            <a:r>
              <a:rPr lang="en-GB" smtClean="0"/>
              <a:t>insert photographic image</a:t>
            </a:r>
            <a:endParaRPr lang="en-US" dirty="0"/>
          </a:p>
        </p:txBody>
      </p:sp>
      <p:sp>
        <p:nvSpPr>
          <p:cNvPr id="5" name="Rectangle 4"/>
          <p:cNvSpPr/>
          <p:nvPr userDrawn="1"/>
        </p:nvSpPr>
        <p:spPr>
          <a:xfrm>
            <a:off x="5391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22"/>
          </p:nvPr>
        </p:nvSpPr>
        <p:spPr>
          <a:xfrm>
            <a:off x="676275" y="2549525"/>
            <a:ext cx="2362200" cy="1149910"/>
          </a:xfrm>
        </p:spPr>
        <p:txBody>
          <a:bodyPr anchor="ctr"/>
          <a:lstStyle>
            <a:lvl1pPr algn="ctr">
              <a:lnSpc>
                <a:spcPct val="100000"/>
              </a:lnSpc>
              <a:defRPr sz="7300" b="1">
                <a:solidFill>
                  <a:schemeClr val="tx2"/>
                </a:solidFill>
              </a:defRPr>
            </a:lvl1pPr>
          </a:lstStyle>
          <a:p>
            <a:pPr lvl="0"/>
            <a:r>
              <a:rPr lang="en-US" dirty="0" smtClean="0"/>
              <a:t>Click</a:t>
            </a:r>
          </a:p>
        </p:txBody>
      </p:sp>
      <p:sp>
        <p:nvSpPr>
          <p:cNvPr id="26" name="Rectangle 25"/>
          <p:cNvSpPr/>
          <p:nvPr userDrawn="1"/>
        </p:nvSpPr>
        <p:spPr>
          <a:xfrm>
            <a:off x="32823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0255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smtClean="0"/>
              <a:t>Click to edit Master title style</a:t>
            </a:r>
            <a:endParaRPr lang="en-US"/>
          </a:p>
        </p:txBody>
      </p:sp>
      <p:sp>
        <p:nvSpPr>
          <p:cNvPr id="9" name="Text Placeholder 8"/>
          <p:cNvSpPr>
            <a:spLocks noGrp="1"/>
          </p:cNvSpPr>
          <p:nvPr>
            <p:ph type="body" sz="quarter" idx="11"/>
          </p:nvPr>
        </p:nvSpPr>
        <p:spPr>
          <a:xfrm>
            <a:off x="6762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smtClean="0"/>
              <a:t>Click to edit Master text styles</a:t>
            </a:r>
            <a:endParaRPr lang="en-US"/>
          </a:p>
        </p:txBody>
      </p:sp>
      <p:sp>
        <p:nvSpPr>
          <p:cNvPr id="27" name="Text Placeholder 8"/>
          <p:cNvSpPr>
            <a:spLocks noGrp="1"/>
          </p:cNvSpPr>
          <p:nvPr>
            <p:ph type="body" sz="quarter" idx="18"/>
          </p:nvPr>
        </p:nvSpPr>
        <p:spPr>
          <a:xfrm>
            <a:off x="34194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p:txBody>
      </p:sp>
      <p:sp>
        <p:nvSpPr>
          <p:cNvPr id="28" name="Picture Placeholder 5"/>
          <p:cNvSpPr>
            <a:spLocks noGrp="1"/>
          </p:cNvSpPr>
          <p:nvPr>
            <p:ph type="pic" sz="quarter" idx="19" hasCustomPrompt="1"/>
          </p:nvPr>
        </p:nvSpPr>
        <p:spPr>
          <a:xfrm>
            <a:off x="3282309" y="4067175"/>
            <a:ext cx="2584800" cy="1752600"/>
          </a:xfrm>
          <a:solidFill>
            <a:srgbClr val="BBBBBB"/>
          </a:solidFill>
        </p:spPr>
        <p:txBody>
          <a:bodyPr tIns="1152000"/>
          <a:lstStyle>
            <a:lvl1pPr algn="ctr">
              <a:defRPr sz="1000" b="0"/>
            </a:lvl1pPr>
          </a:lstStyle>
          <a:p>
            <a:r>
              <a:rPr lang="en-GB" smtClean="0"/>
              <a:t>insert photographic image</a:t>
            </a:r>
            <a:endParaRPr lang="en-US" dirty="0"/>
          </a:p>
        </p:txBody>
      </p:sp>
      <p:sp>
        <p:nvSpPr>
          <p:cNvPr id="31" name="Text Placeholder 8"/>
          <p:cNvSpPr>
            <a:spLocks noGrp="1"/>
          </p:cNvSpPr>
          <p:nvPr>
            <p:ph type="body" sz="quarter" idx="20"/>
          </p:nvPr>
        </p:nvSpPr>
        <p:spPr>
          <a:xfrm>
            <a:off x="61626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p:txBody>
      </p:sp>
      <p:sp>
        <p:nvSpPr>
          <p:cNvPr id="32" name="Picture Placeholder 5"/>
          <p:cNvSpPr>
            <a:spLocks noGrp="1"/>
          </p:cNvSpPr>
          <p:nvPr>
            <p:ph type="pic" sz="quarter" idx="21" hasCustomPrompt="1"/>
          </p:nvPr>
        </p:nvSpPr>
        <p:spPr>
          <a:xfrm>
            <a:off x="6025509" y="4067175"/>
            <a:ext cx="2584800" cy="1752600"/>
          </a:xfrm>
          <a:solidFill>
            <a:srgbClr val="BBBBBB"/>
          </a:solidFill>
        </p:spPr>
        <p:txBody>
          <a:bodyPr tIns="1152000"/>
          <a:lstStyle>
            <a:lvl1pPr algn="ctr">
              <a:defRPr sz="1000" b="0"/>
            </a:lvl1pPr>
          </a:lstStyle>
          <a:p>
            <a:r>
              <a:rPr lang="en-GB" smtClean="0"/>
              <a:t>insert photographic image</a:t>
            </a:r>
            <a:endParaRPr lang="en-US" dirty="0"/>
          </a:p>
        </p:txBody>
      </p:sp>
      <p:sp>
        <p:nvSpPr>
          <p:cNvPr id="17"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
        <p:nvSpPr>
          <p:cNvPr id="22" name="Text Placeholder 2"/>
          <p:cNvSpPr>
            <a:spLocks noGrp="1"/>
          </p:cNvSpPr>
          <p:nvPr>
            <p:ph type="body" sz="quarter" idx="23"/>
          </p:nvPr>
        </p:nvSpPr>
        <p:spPr>
          <a:xfrm>
            <a:off x="3419475" y="2550085"/>
            <a:ext cx="2362200" cy="1149910"/>
          </a:xfrm>
        </p:spPr>
        <p:txBody>
          <a:bodyPr anchor="ctr"/>
          <a:lstStyle>
            <a:lvl1pPr algn="ctr">
              <a:lnSpc>
                <a:spcPct val="100000"/>
              </a:lnSpc>
              <a:defRPr sz="7300" b="1">
                <a:solidFill>
                  <a:srgbClr val="03873A"/>
                </a:solidFill>
              </a:defRPr>
            </a:lvl1pPr>
          </a:lstStyle>
          <a:p>
            <a:pPr lvl="0"/>
            <a:r>
              <a:rPr lang="en-US" dirty="0" smtClean="0"/>
              <a:t>Click</a:t>
            </a:r>
          </a:p>
        </p:txBody>
      </p:sp>
      <p:sp>
        <p:nvSpPr>
          <p:cNvPr id="23" name="Text Placeholder 2"/>
          <p:cNvSpPr>
            <a:spLocks noGrp="1"/>
          </p:cNvSpPr>
          <p:nvPr>
            <p:ph type="body" sz="quarter" idx="24"/>
          </p:nvPr>
        </p:nvSpPr>
        <p:spPr>
          <a:xfrm>
            <a:off x="6162675" y="2549525"/>
            <a:ext cx="2362200" cy="1149910"/>
          </a:xfrm>
        </p:spPr>
        <p:txBody>
          <a:bodyPr anchor="ctr"/>
          <a:lstStyle>
            <a:lvl1pPr algn="ctr">
              <a:lnSpc>
                <a:spcPct val="100000"/>
              </a:lnSpc>
              <a:defRPr sz="7300" b="1">
                <a:solidFill>
                  <a:schemeClr val="bg2"/>
                </a:solidFill>
              </a:defRPr>
            </a:lvl1pPr>
          </a:lstStyle>
          <a:p>
            <a:pPr lvl="0"/>
            <a:r>
              <a:rPr lang="en-US" dirty="0" smtClean="0"/>
              <a:t>Click</a:t>
            </a:r>
          </a:p>
        </p:txBody>
      </p:sp>
    </p:spTree>
    <p:extLst>
      <p:ext uri="{BB962C8B-B14F-4D97-AF65-F5344CB8AC3E}">
        <p14:creationId xmlns:p14="http://schemas.microsoft.com/office/powerpoint/2010/main" val="20297341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5600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roduct Page">
    <p:spTree>
      <p:nvGrpSpPr>
        <p:cNvPr id="1" name="Shape 28"/>
        <p:cNvGrpSpPr/>
        <p:nvPr/>
      </p:nvGrpSpPr>
      <p:grpSpPr>
        <a:xfrm>
          <a:off x="0" y="0"/>
          <a:ext cx="0" cy="0"/>
          <a:chOff x="0" y="0"/>
          <a:chExt cx="0" cy="0"/>
        </a:xfrm>
      </p:grpSpPr>
      <p:sp>
        <p:nvSpPr>
          <p:cNvPr id="29" name="Shape 29"/>
          <p:cNvSpPr/>
          <p:nvPr/>
        </p:nvSpPr>
        <p:spPr>
          <a:xfrm>
            <a:off x="542925" y="1752600"/>
            <a:ext cx="4857750" cy="4467224"/>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Shape 30"/>
          <p:cNvSpPr/>
          <p:nvPr/>
        </p:nvSpPr>
        <p:spPr>
          <a:xfrm>
            <a:off x="5524500" y="3324225"/>
            <a:ext cx="3097212" cy="2895600"/>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Shape 31"/>
          <p:cNvSpPr txBox="1">
            <a:spLocks noGrp="1"/>
          </p:cNvSpPr>
          <p:nvPr>
            <p:ph type="title"/>
          </p:nvPr>
        </p:nvSpPr>
        <p:spPr>
          <a:xfrm>
            <a:off x="540000" y="417600"/>
            <a:ext cx="5956050" cy="525375"/>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32" name="Shape 32"/>
          <p:cNvSpPr txBox="1">
            <a:spLocks noGrp="1"/>
          </p:cNvSpPr>
          <p:nvPr>
            <p:ph type="body" idx="1"/>
          </p:nvPr>
        </p:nvSpPr>
        <p:spPr>
          <a:xfrm>
            <a:off x="790575" y="1943100"/>
            <a:ext cx="4257674" cy="3162300"/>
          </a:xfrm>
          <a:prstGeom prst="rect">
            <a:avLst/>
          </a:prstGeom>
          <a:noFill/>
          <a:ln>
            <a:noFill/>
          </a:ln>
        </p:spPr>
        <p:txBody>
          <a:bodyPr lIns="91425" tIns="91425" rIns="91425" bIns="91425" anchor="t" anchorCtr="0"/>
          <a:lstStyle>
            <a:lvl1pPr marL="0" marR="0" lvl="0" indent="0" algn="l" rtl="0">
              <a:lnSpc>
                <a:spcPct val="115384"/>
              </a:lnSpc>
              <a:spcBef>
                <a:spcPts val="0"/>
              </a:spcBef>
              <a:spcAft>
                <a:spcPts val="0"/>
              </a:spcAft>
              <a:buNone/>
              <a:defRPr sz="1300" b="0" i="0" u="none" strike="noStrike" cap="none">
                <a:solidFill>
                  <a:schemeClr val="lt1"/>
                </a:solidFill>
                <a:latin typeface="Arial"/>
                <a:ea typeface="Arial"/>
                <a:cs typeface="Arial"/>
                <a:sym typeface="Arial"/>
              </a:defRPr>
            </a:lvl1pPr>
            <a:lvl2pPr marL="180975" marR="0" lvl="1" indent="-117475" algn="l" rtl="0">
              <a:lnSpc>
                <a:spcPct val="130000"/>
              </a:lnSpc>
              <a:spcBef>
                <a:spcPts val="0"/>
              </a:spcBef>
              <a:spcAft>
                <a:spcPts val="567"/>
              </a:spcAft>
              <a:buClr>
                <a:schemeClr val="lt2"/>
              </a:buClr>
              <a:buSzPct val="100000"/>
              <a:buFont typeface="Arial"/>
              <a:buChar char="•"/>
              <a:defRPr sz="1000" b="0" i="0" u="none" strike="noStrike" cap="none">
                <a:solidFill>
                  <a:schemeClr val="lt1"/>
                </a:solidFill>
                <a:latin typeface="Arial"/>
                <a:ea typeface="Arial"/>
                <a:cs typeface="Arial"/>
                <a:sym typeface="Arial"/>
              </a:defRPr>
            </a:lvl2pPr>
            <a:lvl3pPr marL="352425" marR="0" lvl="2" indent="-111125" algn="l" rtl="0">
              <a:lnSpc>
                <a:spcPct val="130000"/>
              </a:lnSpc>
              <a:spcBef>
                <a:spcPts val="0"/>
              </a:spcBef>
              <a:spcAft>
                <a:spcPts val="567"/>
              </a:spcAft>
              <a:buClr>
                <a:srgbClr val="505759"/>
              </a:buClr>
              <a:buSzPct val="100000"/>
              <a:buFont typeface="Arial"/>
              <a:buChar char="‒"/>
              <a:defRPr sz="1000" b="0" i="0" u="none" strike="noStrike" cap="none">
                <a:solidFill>
                  <a:schemeClr val="lt1"/>
                </a:solidFill>
                <a:latin typeface="Arial"/>
                <a:ea typeface="Arial"/>
                <a:cs typeface="Arial"/>
                <a:sym typeface="Arial"/>
              </a:defRPr>
            </a:lvl3pPr>
            <a:lvl4pPr marL="781050" marR="0" lvl="3" indent="-6350" algn="l" rtl="0">
              <a:lnSpc>
                <a:spcPct val="130000"/>
              </a:lnSpc>
              <a:spcBef>
                <a:spcPts val="0"/>
              </a:spcBef>
              <a:spcAft>
                <a:spcPts val="567"/>
              </a:spcAft>
              <a:buNone/>
              <a:defRPr sz="1000" b="0" i="0" u="none" strike="noStrike" cap="none">
                <a:solidFill>
                  <a:schemeClr val="lt1"/>
                </a:solidFill>
                <a:latin typeface="Arial"/>
                <a:ea typeface="Arial"/>
                <a:cs typeface="Arial"/>
                <a:sym typeface="Arial"/>
              </a:defRPr>
            </a:lvl4pPr>
            <a:lvl5pPr marL="2057400" marR="0" lvl="4" indent="-165100" algn="l" rtl="0">
              <a:lnSpc>
                <a:spcPct val="130000"/>
              </a:lnSpc>
              <a:spcBef>
                <a:spcPts val="0"/>
              </a:spcBef>
              <a:spcAft>
                <a:spcPts val="567"/>
              </a:spcAft>
              <a:buClr>
                <a:schemeClr val="lt1"/>
              </a:buClr>
              <a:buSzPct val="100000"/>
              <a:buFont typeface="Arial"/>
              <a:buChar char="»"/>
              <a:defRPr sz="1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a:spLocks noGrp="1"/>
          </p:cNvSpPr>
          <p:nvPr>
            <p:ph type="pic" idx="2"/>
          </p:nvPr>
        </p:nvSpPr>
        <p:spPr>
          <a:xfrm>
            <a:off x="5524500" y="1752600"/>
            <a:ext cx="3095999" cy="1571623"/>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3"/>
          </p:nvPr>
        </p:nvSpPr>
        <p:spPr>
          <a:xfrm>
            <a:off x="5663789" y="3457573"/>
            <a:ext cx="2756310" cy="2390775"/>
          </a:xfrm>
          <a:prstGeom prst="rect">
            <a:avLst/>
          </a:prstGeom>
          <a:noFill/>
          <a:ln>
            <a:noFill/>
          </a:ln>
        </p:spPr>
        <p:txBody>
          <a:bodyPr lIns="91425" tIns="91425" rIns="91425" bIns="91425" anchor="t" anchorCtr="0"/>
          <a:lstStyle>
            <a:lvl1pPr marL="0" marR="0" lvl="0" indent="0" algn="l" rtl="0">
              <a:lnSpc>
                <a:spcPct val="122222"/>
              </a:lnSpc>
              <a:spcBef>
                <a:spcPts val="600"/>
              </a:spcBef>
              <a:spcAft>
                <a:spcPts val="0"/>
              </a:spcAft>
              <a:buNone/>
              <a:defRPr sz="900" b="1" i="0" u="none" strike="noStrike" cap="none">
                <a:solidFill>
                  <a:schemeClr val="dk2"/>
                </a:solidFill>
                <a:latin typeface="Arial"/>
                <a:ea typeface="Arial"/>
                <a:cs typeface="Arial"/>
                <a:sym typeface="Arial"/>
              </a:defRPr>
            </a:lvl1pPr>
            <a:lvl2pPr marL="114300" marR="0" lvl="1" indent="-57150" algn="l" rtl="0">
              <a:lnSpc>
                <a:spcPct val="122222"/>
              </a:lnSpc>
              <a:spcBef>
                <a:spcPts val="600"/>
              </a:spcBef>
              <a:spcAft>
                <a:spcPts val="0"/>
              </a:spcAft>
              <a:buClr>
                <a:schemeClr val="dk2"/>
              </a:buClr>
              <a:buSzPct val="100000"/>
              <a:buFont typeface="Arial"/>
              <a:buChar char="•"/>
              <a:defRPr sz="900" b="0" i="0" u="none" strike="noStrike" cap="none">
                <a:solidFill>
                  <a:schemeClr val="dk2"/>
                </a:solidFill>
                <a:latin typeface="Arial"/>
                <a:ea typeface="Arial"/>
                <a:cs typeface="Arial"/>
                <a:sym typeface="Arial"/>
              </a:defRPr>
            </a:lvl2pPr>
            <a:lvl3pPr marL="352425" marR="0" lvl="2" indent="-111125" algn="l" rtl="0">
              <a:lnSpc>
                <a:spcPct val="130000"/>
              </a:lnSpc>
              <a:spcBef>
                <a:spcPts val="0"/>
              </a:spcBef>
              <a:spcAft>
                <a:spcPts val="567"/>
              </a:spcAft>
              <a:buClr>
                <a:srgbClr val="505759"/>
              </a:buClr>
              <a:buSzPct val="100000"/>
              <a:buFont typeface="Arial"/>
              <a:buChar char="‒"/>
              <a:defRPr sz="1000" b="0" i="0" u="none" strike="noStrike" cap="none">
                <a:solidFill>
                  <a:schemeClr val="lt1"/>
                </a:solidFill>
                <a:latin typeface="Arial"/>
                <a:ea typeface="Arial"/>
                <a:cs typeface="Arial"/>
                <a:sym typeface="Arial"/>
              </a:defRPr>
            </a:lvl3pPr>
            <a:lvl4pPr marL="781050" marR="0" lvl="3" indent="-6350" algn="l" rtl="0">
              <a:lnSpc>
                <a:spcPct val="130000"/>
              </a:lnSpc>
              <a:spcBef>
                <a:spcPts val="0"/>
              </a:spcBef>
              <a:spcAft>
                <a:spcPts val="567"/>
              </a:spcAft>
              <a:buNone/>
              <a:defRPr sz="1000" b="0" i="0" u="none" strike="noStrike" cap="none">
                <a:solidFill>
                  <a:schemeClr val="lt1"/>
                </a:solidFill>
                <a:latin typeface="Arial"/>
                <a:ea typeface="Arial"/>
                <a:cs typeface="Arial"/>
                <a:sym typeface="Arial"/>
              </a:defRPr>
            </a:lvl4pPr>
            <a:lvl5pPr marL="2057400" marR="0" lvl="4" indent="-165100" algn="l" rtl="0">
              <a:lnSpc>
                <a:spcPct val="130000"/>
              </a:lnSpc>
              <a:spcBef>
                <a:spcPts val="0"/>
              </a:spcBef>
              <a:spcAft>
                <a:spcPts val="567"/>
              </a:spcAft>
              <a:buClr>
                <a:schemeClr val="lt1"/>
              </a:buClr>
              <a:buSzPct val="100000"/>
              <a:buFont typeface="Arial"/>
              <a:buChar char="»"/>
              <a:defRPr sz="1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4"/>
          </p:nvPr>
        </p:nvSpPr>
        <p:spPr>
          <a:xfrm>
            <a:off x="542925" y="1076325"/>
            <a:ext cx="4381500" cy="4000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500" b="1" i="0" u="none" strike="noStrike" cap="none">
                <a:solidFill>
                  <a:schemeClr val="accent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pic" idx="5"/>
          </p:nvPr>
        </p:nvSpPr>
        <p:spPr>
          <a:xfrm>
            <a:off x="6743700" y="561975"/>
            <a:ext cx="1857373" cy="466725"/>
          </a:xfrm>
          <a:prstGeom prst="rect">
            <a:avLst/>
          </a:prstGeom>
          <a:solidFill>
            <a:srgbClr val="CCCCCC"/>
          </a:solidFill>
          <a:ln>
            <a:noFill/>
          </a:ln>
        </p:spPr>
        <p:txBody>
          <a:bodyPr lIns="91425" tIns="91425" rIns="91425" bIns="91425" anchor="t" anchorCtr="0"/>
          <a:lstStyle>
            <a:lvl1pPr marL="0" marR="0" lvl="0" indent="0" algn="ctr" rtl="0">
              <a:lnSpc>
                <a:spcPct val="237500"/>
              </a:lnSpc>
              <a:spcBef>
                <a:spcPts val="0"/>
              </a:spcBef>
              <a:spcAft>
                <a:spcPts val="0"/>
              </a:spcAft>
              <a:buNone/>
              <a:defRPr sz="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i="0" u="none" strike="noStrike" cap="none">
                <a:solidFill>
                  <a:schemeClr val="dk2"/>
                </a:solidFill>
                <a:latin typeface="Arial"/>
                <a:ea typeface="Arial"/>
                <a:cs typeface="Arial"/>
                <a:sym typeface="Arial"/>
              </a:rPr>
              <a:t>‹#›</a:t>
            </a:fld>
            <a:endParaRPr lang="en-GB" sz="800" b="1"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541335" y="417600"/>
            <a:ext cx="7688263" cy="774450"/>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sldNum" idx="12"/>
          </p:nvPr>
        </p:nvSpPr>
        <p:spPr>
          <a:xfrm>
            <a:off x="8497885" y="6489700"/>
            <a:ext cx="433386" cy="125412"/>
          </a:xfrm>
          <a:prstGeom prst="rect">
            <a:avLst/>
          </a:prstGeom>
          <a:noFill/>
          <a:ln>
            <a:noFill/>
          </a:ln>
        </p:spPr>
        <p:txBody>
          <a:bodyPr lIns="0" tIns="0" rIns="0" bIns="0" anchor="ctr" anchorCtr="0">
            <a:noAutofit/>
          </a:bodyPr>
          <a:lstStyle/>
          <a:p>
            <a:pPr>
              <a:buClr>
                <a:srgbClr val="003057"/>
              </a:buClr>
              <a:buSzPct val="25000"/>
              <a:buFont typeface="Arial"/>
              <a:buNone/>
            </a:pPr>
            <a:fld id="{00000000-1234-1234-1234-123412341234}" type="slidenum">
              <a:rPr lang="en-US" sz="800" b="1">
                <a:solidFill>
                  <a:srgbClr val="003057"/>
                </a:solidFill>
              </a:rPr>
              <a:pPr>
                <a:buClr>
                  <a:srgbClr val="003057"/>
                </a:buClr>
                <a:buSzPct val="25000"/>
                <a:buFont typeface="Arial"/>
                <a:buNone/>
              </a:pPr>
              <a:t>‹#›</a:t>
            </a:fld>
            <a:endParaRPr lang="en-US" sz="800" b="1">
              <a:solidFill>
                <a:srgbClr val="003057"/>
              </a:solidFill>
            </a:endParaRPr>
          </a:p>
        </p:txBody>
      </p:sp>
    </p:spTree>
    <p:extLst>
      <p:ext uri="{BB962C8B-B14F-4D97-AF65-F5344CB8AC3E}">
        <p14:creationId xmlns:p14="http://schemas.microsoft.com/office/powerpoint/2010/main" val="1765292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541337" y="417599"/>
            <a:ext cx="5081585" cy="1096873"/>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60" name="Shape 60"/>
          <p:cNvSpPr txBox="1">
            <a:spLocks noGrp="1"/>
          </p:cNvSpPr>
          <p:nvPr>
            <p:ph type="body" idx="1"/>
          </p:nvPr>
        </p:nvSpPr>
        <p:spPr>
          <a:xfrm>
            <a:off x="542925" y="1704975"/>
            <a:ext cx="6059487" cy="3171825"/>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225425" algn="l" rtl="0">
              <a:lnSpc>
                <a:spcPct val="118750"/>
              </a:lnSpc>
              <a:spcBef>
                <a:spcPts val="0"/>
              </a:spcBef>
              <a:spcAft>
                <a:spcPts val="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352425" marR="0" lvl="2" indent="231775" algn="l" rtl="0">
              <a:lnSpc>
                <a:spcPct val="118750"/>
              </a:lnSpc>
              <a:spcBef>
                <a:spcPts val="0"/>
              </a:spcBef>
              <a:spcAft>
                <a:spcPts val="0"/>
              </a:spcAft>
              <a:buClr>
                <a:srgbClr val="505759"/>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lt2"/>
              </a:buClr>
              <a:buFont typeface="Arial"/>
              <a:buNone/>
              <a:defRPr sz="1200" b="0" i="0" u="none" strike="noStrike" cap="none">
                <a:solidFill>
                  <a:schemeClr val="lt2"/>
                </a:solidFill>
                <a:latin typeface="Arial"/>
                <a:ea typeface="Arial"/>
                <a:cs typeface="Arial"/>
                <a:sym typeface="Arial"/>
              </a:defRPr>
            </a:lvl4pPr>
            <a:lvl5pPr marL="2057400" marR="0" lvl="4" indent="2286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8497885" y="6489700"/>
            <a:ext cx="433386" cy="125412"/>
          </a:xfrm>
          <a:prstGeom prst="rect">
            <a:avLst/>
          </a:prstGeom>
          <a:noFill/>
          <a:ln>
            <a:noFill/>
          </a:ln>
        </p:spPr>
        <p:txBody>
          <a:bodyPr lIns="0" tIns="0" rIns="0" bIns="0" anchor="ctr" anchorCtr="0">
            <a:noAutofit/>
          </a:bodyPr>
          <a:lstStyle/>
          <a:p>
            <a:pPr>
              <a:buClr>
                <a:srgbClr val="003057"/>
              </a:buClr>
              <a:buSzPct val="25000"/>
              <a:buFont typeface="Arial"/>
              <a:buNone/>
            </a:pPr>
            <a:fld id="{00000000-1234-1234-1234-123412341234}" type="slidenum">
              <a:rPr lang="en-US" sz="800" b="1">
                <a:solidFill>
                  <a:srgbClr val="003057"/>
                </a:solidFill>
              </a:rPr>
              <a:pPr>
                <a:buClr>
                  <a:srgbClr val="003057"/>
                </a:buClr>
                <a:buSzPct val="25000"/>
                <a:buFont typeface="Arial"/>
                <a:buNone/>
              </a:pPr>
              <a:t>‹#›</a:t>
            </a:fld>
            <a:endParaRPr lang="en-US" sz="800" b="1">
              <a:solidFill>
                <a:srgbClr val="003057"/>
              </a:solidFill>
            </a:endParaRPr>
          </a:p>
        </p:txBody>
      </p:sp>
    </p:spTree>
    <p:extLst>
      <p:ext uri="{BB962C8B-B14F-4D97-AF65-F5344CB8AC3E}">
        <p14:creationId xmlns:p14="http://schemas.microsoft.com/office/powerpoint/2010/main" val="202906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Final Slide Option3">
    <p:bg>
      <p:bgPr>
        <a:solidFill>
          <a:srgbClr val="505759"/>
        </a:solidFill>
        <a:effectLst/>
      </p:bgPr>
    </p:bg>
    <p:spTree>
      <p:nvGrpSpPr>
        <p:cNvPr id="1" name="Shape 69"/>
        <p:cNvGrpSpPr/>
        <p:nvPr/>
      </p:nvGrpSpPr>
      <p:grpSpPr>
        <a:xfrm>
          <a:off x="0" y="0"/>
          <a:ext cx="0" cy="0"/>
          <a:chOff x="0" y="0"/>
          <a:chExt cx="0" cy="0"/>
        </a:xfrm>
      </p:grpSpPr>
      <p:pic>
        <p:nvPicPr>
          <p:cNvPr id="70" name="Shape 70"/>
          <p:cNvPicPr preferRelativeResize="0"/>
          <p:nvPr/>
        </p:nvPicPr>
        <p:blipFill rotWithShape="1">
          <a:blip r:embed="rId2">
            <a:alphaModFix/>
          </a:blip>
          <a:srcRect/>
          <a:stretch/>
        </p:blipFill>
        <p:spPr>
          <a:xfrm>
            <a:off x="2900363" y="3559175"/>
            <a:ext cx="3381375" cy="2158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Option2">
    <p:bg>
      <p:bgPr>
        <a:solidFill>
          <a:schemeClr val="accent6"/>
        </a:solidFill>
        <a:effectLst/>
      </p:bgPr>
    </p:bg>
    <p:spTree>
      <p:nvGrpSpPr>
        <p:cNvPr id="1" name="Shape 71"/>
        <p:cNvGrpSpPr/>
        <p:nvPr/>
      </p:nvGrpSpPr>
      <p:grpSpPr>
        <a:xfrm>
          <a:off x="0" y="0"/>
          <a:ext cx="0" cy="0"/>
          <a:chOff x="0" y="0"/>
          <a:chExt cx="0" cy="0"/>
        </a:xfrm>
      </p:grpSpPr>
      <p:pic>
        <p:nvPicPr>
          <p:cNvPr id="72" name="Shape 72"/>
          <p:cNvPicPr preferRelativeResize="0"/>
          <p:nvPr/>
        </p:nvPicPr>
        <p:blipFill rotWithShape="1">
          <a:blip r:embed="rId2">
            <a:alphaModFix/>
          </a:blip>
          <a:srcRect/>
          <a:stretch/>
        </p:blipFill>
        <p:spPr>
          <a:xfrm>
            <a:off x="460375" y="409575"/>
            <a:ext cx="1144587" cy="811213"/>
          </a:xfrm>
          <a:prstGeom prst="rect">
            <a:avLst/>
          </a:prstGeom>
          <a:noFill/>
          <a:ln>
            <a:noFill/>
          </a:ln>
        </p:spPr>
      </p:pic>
      <p:sp>
        <p:nvSpPr>
          <p:cNvPr id="73" name="Shape 73"/>
          <p:cNvSpPr txBox="1">
            <a:spLocks noGrp="1"/>
          </p:cNvSpPr>
          <p:nvPr>
            <p:ph type="ctrTitle"/>
          </p:nvPr>
        </p:nvSpPr>
        <p:spPr>
          <a:xfrm>
            <a:off x="447675" y="1681200"/>
            <a:ext cx="3733800" cy="2063261"/>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None/>
              <a:defRPr sz="3600" b="1" i="0" u="none" strike="noStrike" cap="none">
                <a:solidFill>
                  <a:schemeClr val="dk2"/>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74" name="Shape 74"/>
          <p:cNvSpPr txBox="1">
            <a:spLocks noGrp="1"/>
          </p:cNvSpPr>
          <p:nvPr>
            <p:ph type="subTitle" idx="1"/>
          </p:nvPr>
        </p:nvSpPr>
        <p:spPr>
          <a:xfrm>
            <a:off x="446400" y="4057200"/>
            <a:ext cx="3444109" cy="1130790"/>
          </a:xfrm>
          <a:prstGeom prst="rect">
            <a:avLst/>
          </a:prstGeom>
          <a:noFill/>
          <a:ln>
            <a:noFill/>
          </a:ln>
        </p:spPr>
        <p:txBody>
          <a:bodyPr lIns="91425" tIns="91425" rIns="91425" bIns="91425" anchor="t" anchorCtr="0"/>
          <a:lstStyle>
            <a:lvl1pPr marL="0" marR="0" lvl="0" indent="0" algn="l" rtl="0">
              <a:lnSpc>
                <a:spcPct val="133333"/>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rgbClr val="505759"/>
              </a:buClr>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850"/>
              </a:spcAft>
              <a:buClr>
                <a:schemeClr val="dk1"/>
              </a:buClr>
              <a:buFont typeface="Arial"/>
              <a:buNone/>
              <a:defRPr sz="1200" b="0" i="0" u="none" strike="noStrike" cap="none">
                <a:solidFill>
                  <a:srgbClr val="88AABF"/>
                </a:solidFill>
                <a:latin typeface="Arial"/>
                <a:ea typeface="Arial"/>
                <a:cs typeface="Arial"/>
                <a:sym typeface="Arial"/>
              </a:defRPr>
            </a:lvl4pPr>
            <a:lvl5pPr marL="1828800" marR="0" lvl="4" indent="0" algn="ctr" rtl="0">
              <a:spcBef>
                <a:spcPts val="360"/>
              </a:spcBef>
              <a:spcAft>
                <a:spcPts val="0"/>
              </a:spcAft>
              <a:buClr>
                <a:srgbClr val="88AABF"/>
              </a:buClr>
              <a:buFont typeface="Arial"/>
              <a:buNone/>
              <a:defRPr sz="1800" b="0" i="0" u="none" strike="noStrike" cap="none">
                <a:solidFill>
                  <a:srgbClr val="88AABF"/>
                </a:solidFill>
                <a:latin typeface="Arial"/>
                <a:ea typeface="Arial"/>
                <a:cs typeface="Arial"/>
                <a:sym typeface="Arial"/>
              </a:defRPr>
            </a:lvl5pPr>
            <a:lvl6pPr marL="2286000" marR="0" lvl="5"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6pPr>
            <a:lvl7pPr marL="2743200" marR="0" lvl="6"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7pPr>
            <a:lvl8pPr marL="3200400" marR="0" lvl="7"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8pPr>
            <a:lvl9pPr marL="3657600" marR="0" lvl="8"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9pPr>
          </a:lstStyle>
          <a:p>
            <a:endParaRPr/>
          </a:p>
        </p:txBody>
      </p:sp>
      <p:sp>
        <p:nvSpPr>
          <p:cNvPr id="75" name="Shape 75"/>
          <p:cNvSpPr txBox="1">
            <a:spLocks noGrp="1"/>
          </p:cNvSpPr>
          <p:nvPr>
            <p:ph type="body" idx="2"/>
          </p:nvPr>
        </p:nvSpPr>
        <p:spPr>
          <a:xfrm>
            <a:off x="444522" y="6265862"/>
            <a:ext cx="3965553" cy="285750"/>
          </a:xfrm>
          <a:prstGeom prst="rect">
            <a:avLst/>
          </a:prstGeom>
          <a:noFill/>
          <a:ln>
            <a:noFill/>
          </a:ln>
        </p:spPr>
        <p:txBody>
          <a:bodyPr lIns="91425" tIns="91425" rIns="91425" bIns="91425" anchor="t" anchorCtr="0"/>
          <a:lstStyle>
            <a:lvl1pPr marL="0" marR="0" lvl="0" indent="0" algn="l" rtl="0">
              <a:lnSpc>
                <a:spcPct val="122222"/>
              </a:lnSpc>
              <a:spcBef>
                <a:spcPts val="0"/>
              </a:spcBef>
              <a:spcAft>
                <a:spcPts val="0"/>
              </a:spcAft>
              <a:buNone/>
              <a:defRPr sz="1800" b="0"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Shape 76"/>
          <p:cNvSpPr>
            <a:spLocks noGrp="1"/>
          </p:cNvSpPr>
          <p:nvPr>
            <p:ph type="pic" idx="3"/>
          </p:nvPr>
        </p:nvSpPr>
        <p:spPr>
          <a:xfrm>
            <a:off x="4581523"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Option3">
    <p:bg>
      <p:bgPr>
        <a:solidFill>
          <a:schemeClr val="accent4"/>
        </a:solidFill>
        <a:effectLst/>
      </p:bgPr>
    </p:bg>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a:stretch/>
        </p:blipFill>
        <p:spPr>
          <a:xfrm>
            <a:off x="460375" y="409575"/>
            <a:ext cx="1144587" cy="809624"/>
          </a:xfrm>
          <a:prstGeom prst="rect">
            <a:avLst/>
          </a:prstGeom>
          <a:noFill/>
          <a:ln>
            <a:noFill/>
          </a:ln>
        </p:spPr>
      </p:pic>
      <p:sp>
        <p:nvSpPr>
          <p:cNvPr id="79" name="Shape 79"/>
          <p:cNvSpPr txBox="1">
            <a:spLocks noGrp="1"/>
          </p:cNvSpPr>
          <p:nvPr>
            <p:ph type="ctrTitle"/>
          </p:nvPr>
        </p:nvSpPr>
        <p:spPr>
          <a:xfrm>
            <a:off x="447675" y="1681200"/>
            <a:ext cx="3733800" cy="1977536"/>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None/>
              <a:defRPr sz="3600" b="1" i="0" u="none" strike="noStrike" cap="none">
                <a:solidFill>
                  <a:schemeClr val="lt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80" name="Shape 80"/>
          <p:cNvSpPr txBox="1">
            <a:spLocks noGrp="1"/>
          </p:cNvSpPr>
          <p:nvPr>
            <p:ph type="subTitle" idx="1"/>
          </p:nvPr>
        </p:nvSpPr>
        <p:spPr>
          <a:xfrm>
            <a:off x="446400" y="4057200"/>
            <a:ext cx="3444109" cy="1130790"/>
          </a:xfrm>
          <a:prstGeom prst="rect">
            <a:avLst/>
          </a:prstGeom>
          <a:noFill/>
          <a:ln>
            <a:noFill/>
          </a:ln>
        </p:spPr>
        <p:txBody>
          <a:bodyPr lIns="91425" tIns="91425" rIns="91425" bIns="91425" anchor="t" anchorCtr="0"/>
          <a:lstStyle>
            <a:lvl1pPr marL="0" marR="0" lvl="0" indent="0" algn="l" rtl="0">
              <a:lnSpc>
                <a:spcPct val="133333"/>
              </a:lnSpc>
              <a:spcBef>
                <a:spcPts val="0"/>
              </a:spcBef>
              <a:spcAft>
                <a:spcPts val="0"/>
              </a:spcAft>
              <a:buClr>
                <a:schemeClr val="accent6"/>
              </a:buClr>
              <a:buFont typeface="Arial"/>
              <a:buNone/>
              <a:defRPr sz="1800" b="0" i="0" u="none" strike="noStrike" cap="none">
                <a:solidFill>
                  <a:schemeClr val="accent6"/>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rgbClr val="505759"/>
              </a:buClr>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850"/>
              </a:spcAft>
              <a:buClr>
                <a:schemeClr val="dk1"/>
              </a:buClr>
              <a:buFont typeface="Arial"/>
              <a:buNone/>
              <a:defRPr sz="1200" b="0" i="0" u="none" strike="noStrike" cap="none">
                <a:solidFill>
                  <a:srgbClr val="88AABF"/>
                </a:solidFill>
                <a:latin typeface="Arial"/>
                <a:ea typeface="Arial"/>
                <a:cs typeface="Arial"/>
                <a:sym typeface="Arial"/>
              </a:defRPr>
            </a:lvl4pPr>
            <a:lvl5pPr marL="1828800" marR="0" lvl="4" indent="0" algn="ctr" rtl="0">
              <a:spcBef>
                <a:spcPts val="360"/>
              </a:spcBef>
              <a:spcAft>
                <a:spcPts val="0"/>
              </a:spcAft>
              <a:buClr>
                <a:srgbClr val="88AABF"/>
              </a:buClr>
              <a:buFont typeface="Arial"/>
              <a:buNone/>
              <a:defRPr sz="1800" b="0" i="0" u="none" strike="noStrike" cap="none">
                <a:solidFill>
                  <a:srgbClr val="88AABF"/>
                </a:solidFill>
                <a:latin typeface="Arial"/>
                <a:ea typeface="Arial"/>
                <a:cs typeface="Arial"/>
                <a:sym typeface="Arial"/>
              </a:defRPr>
            </a:lvl5pPr>
            <a:lvl6pPr marL="2286000" marR="0" lvl="5"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6pPr>
            <a:lvl7pPr marL="2743200" marR="0" lvl="6"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7pPr>
            <a:lvl8pPr marL="3200400" marR="0" lvl="7"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8pPr>
            <a:lvl9pPr marL="3657600" marR="0" lvl="8" indent="0" algn="ctr" rtl="0">
              <a:spcBef>
                <a:spcPts val="400"/>
              </a:spcBef>
              <a:buClr>
                <a:srgbClr val="88AABF"/>
              </a:buClr>
              <a:buFont typeface="Arial"/>
              <a:buNone/>
              <a:defRPr sz="2000" b="0" i="0" u="none" strike="noStrike" cap="none">
                <a:solidFill>
                  <a:srgbClr val="88AABF"/>
                </a:solidFill>
                <a:latin typeface="Arial"/>
                <a:ea typeface="Arial"/>
                <a:cs typeface="Arial"/>
                <a:sym typeface="Arial"/>
              </a:defRPr>
            </a:lvl9pPr>
          </a:lstStyle>
          <a:p>
            <a:endParaRPr/>
          </a:p>
        </p:txBody>
      </p:sp>
      <p:sp>
        <p:nvSpPr>
          <p:cNvPr id="81" name="Shape 81"/>
          <p:cNvSpPr txBox="1">
            <a:spLocks noGrp="1"/>
          </p:cNvSpPr>
          <p:nvPr>
            <p:ph type="body" idx="2"/>
          </p:nvPr>
        </p:nvSpPr>
        <p:spPr>
          <a:xfrm>
            <a:off x="444522" y="6265862"/>
            <a:ext cx="3965553" cy="285750"/>
          </a:xfrm>
          <a:prstGeom prst="rect">
            <a:avLst/>
          </a:prstGeom>
          <a:noFill/>
          <a:ln>
            <a:noFill/>
          </a:ln>
        </p:spPr>
        <p:txBody>
          <a:bodyPr lIns="91425" tIns="91425" rIns="91425" bIns="91425" anchor="t" anchorCtr="0"/>
          <a:lstStyle>
            <a:lvl1pPr marL="0" marR="0" lvl="0" indent="0" algn="l" rtl="0">
              <a:lnSpc>
                <a:spcPct val="122222"/>
              </a:lnSpc>
              <a:spcBef>
                <a:spcPts val="0"/>
              </a:spcBef>
              <a:spcAft>
                <a:spcPts val="0"/>
              </a:spcAft>
              <a:buNone/>
              <a:defRPr sz="1800" b="0" i="0" u="none" strike="noStrike" cap="none">
                <a:solidFill>
                  <a:schemeClr val="accent6"/>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Shape 82"/>
          <p:cNvSpPr>
            <a:spLocks noGrp="1"/>
          </p:cNvSpPr>
          <p:nvPr>
            <p:ph type="pic" idx="3"/>
          </p:nvPr>
        </p:nvSpPr>
        <p:spPr>
          <a:xfrm>
            <a:off x="4581526" y="0"/>
            <a:ext cx="4562474"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ivider Option 1">
    <p:bg>
      <p:bgPr>
        <a:blipFill rotWithShape="1">
          <a:blip r:embed="rId2">
            <a:alphaModFix/>
          </a:blip>
          <a:stretch>
            <a:fillRect/>
          </a:stretch>
        </a:blipFill>
        <a:effectLst/>
      </p:bgPr>
    </p:bg>
    <p:spTree>
      <p:nvGrpSpPr>
        <p:cNvPr id="1" name="Shape 83"/>
        <p:cNvGrpSpPr/>
        <p:nvPr/>
      </p:nvGrpSpPr>
      <p:grpSpPr>
        <a:xfrm>
          <a:off x="0" y="0"/>
          <a:ext cx="0" cy="0"/>
          <a:chOff x="0" y="0"/>
          <a:chExt cx="0" cy="0"/>
        </a:xfrm>
      </p:grpSpPr>
      <p:sp>
        <p:nvSpPr>
          <p:cNvPr id="84" name="Shape 84"/>
          <p:cNvSpPr/>
          <p:nvPr/>
        </p:nvSpPr>
        <p:spPr>
          <a:xfrm>
            <a:off x="1971675" y="784225"/>
            <a:ext cx="5210174" cy="5422899"/>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Shape 85"/>
          <p:cNvSpPr txBox="1">
            <a:spLocks noGrp="1"/>
          </p:cNvSpPr>
          <p:nvPr>
            <p:ph type="ctrTitle"/>
          </p:nvPr>
        </p:nvSpPr>
        <p:spPr>
          <a:xfrm>
            <a:off x="2431050" y="2973675"/>
            <a:ext cx="4283999" cy="1043999"/>
          </a:xfrm>
          <a:prstGeom prst="rect">
            <a:avLst/>
          </a:prstGeom>
          <a:noFill/>
          <a:ln>
            <a:noFill/>
          </a:ln>
        </p:spPr>
        <p:txBody>
          <a:bodyPr lIns="91425" tIns="91425" rIns="91425" bIns="91425" anchor="ctr" anchorCtr="0"/>
          <a:lstStyle>
            <a:lvl1pPr marL="0" marR="0" lvl="0" indent="0" algn="ctr" rtl="0">
              <a:lnSpc>
                <a:spcPct val="105882"/>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ivider Option 2">
    <p:bg>
      <p:bgPr>
        <a:blipFill rotWithShape="1">
          <a:blip r:embed="rId2">
            <a:alphaModFix/>
          </a:blip>
          <a:stretch>
            <a:fillRect t="-999" b="-999"/>
          </a:stretch>
        </a:blipFill>
        <a:effectLst/>
      </p:bgPr>
    </p:bg>
    <p:spTree>
      <p:nvGrpSpPr>
        <p:cNvPr id="1" name="Shape 86"/>
        <p:cNvGrpSpPr/>
        <p:nvPr/>
      </p:nvGrpSpPr>
      <p:grpSpPr>
        <a:xfrm>
          <a:off x="0" y="0"/>
          <a:ext cx="0" cy="0"/>
          <a:chOff x="0" y="0"/>
          <a:chExt cx="0" cy="0"/>
        </a:xfrm>
      </p:grpSpPr>
      <p:sp>
        <p:nvSpPr>
          <p:cNvPr id="87" name="Shape 87"/>
          <p:cNvSpPr/>
          <p:nvPr/>
        </p:nvSpPr>
        <p:spPr>
          <a:xfrm>
            <a:off x="1971675" y="784225"/>
            <a:ext cx="5210174" cy="5422899"/>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 name="Shape 88"/>
          <p:cNvSpPr txBox="1">
            <a:spLocks noGrp="1"/>
          </p:cNvSpPr>
          <p:nvPr>
            <p:ph type="ctrTitle"/>
          </p:nvPr>
        </p:nvSpPr>
        <p:spPr>
          <a:xfrm>
            <a:off x="2430000" y="2973600"/>
            <a:ext cx="4283999" cy="1043999"/>
          </a:xfrm>
          <a:prstGeom prst="rect">
            <a:avLst/>
          </a:prstGeom>
          <a:noFill/>
          <a:ln>
            <a:noFill/>
          </a:ln>
        </p:spPr>
        <p:txBody>
          <a:bodyPr lIns="91425" tIns="91425" rIns="91425" bIns="91425" anchor="ctr" anchorCtr="0"/>
          <a:lstStyle>
            <a:lvl1pPr marL="0" marR="0" lvl="0" indent="0" algn="ctr" rtl="0">
              <a:lnSpc>
                <a:spcPct val="105882"/>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ivider Option 3">
    <p:bg>
      <p:bgPr>
        <a:blipFill rotWithShape="1">
          <a:blip r:embed="rId2">
            <a:alphaModFix/>
          </a:blip>
          <a:stretch>
            <a:fillRect/>
          </a:stretch>
        </a:blipFill>
        <a:effectLst/>
      </p:bgPr>
    </p:bg>
    <p:spTree>
      <p:nvGrpSpPr>
        <p:cNvPr id="1" name="Shape 89"/>
        <p:cNvGrpSpPr/>
        <p:nvPr/>
      </p:nvGrpSpPr>
      <p:grpSpPr>
        <a:xfrm>
          <a:off x="0" y="0"/>
          <a:ext cx="0" cy="0"/>
          <a:chOff x="0" y="0"/>
          <a:chExt cx="0" cy="0"/>
        </a:xfrm>
      </p:grpSpPr>
      <p:sp>
        <p:nvSpPr>
          <p:cNvPr id="90" name="Shape 90"/>
          <p:cNvSpPr/>
          <p:nvPr/>
        </p:nvSpPr>
        <p:spPr>
          <a:xfrm>
            <a:off x="1971675" y="784225"/>
            <a:ext cx="5210174" cy="5422899"/>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 name="Shape 91"/>
          <p:cNvSpPr txBox="1">
            <a:spLocks noGrp="1"/>
          </p:cNvSpPr>
          <p:nvPr>
            <p:ph type="ctrTitle"/>
          </p:nvPr>
        </p:nvSpPr>
        <p:spPr>
          <a:xfrm>
            <a:off x="2430000" y="2973600"/>
            <a:ext cx="4283999" cy="1043999"/>
          </a:xfrm>
          <a:prstGeom prst="rect">
            <a:avLst/>
          </a:prstGeom>
          <a:noFill/>
          <a:ln>
            <a:noFill/>
          </a:ln>
        </p:spPr>
        <p:txBody>
          <a:bodyPr lIns="91425" tIns="91425" rIns="91425" bIns="91425" anchor="ctr" anchorCtr="0"/>
          <a:lstStyle>
            <a:lvl1pPr marL="0" marR="0" lvl="0" indent="0" algn="ctr" rtl="0">
              <a:lnSpc>
                <a:spcPct val="105882"/>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Shape 7"/>
          <p:cNvSpPr txBox="1">
            <a:spLocks noGrp="1"/>
          </p:cNvSpPr>
          <p:nvPr>
            <p:ph type="title"/>
          </p:nvPr>
        </p:nvSpPr>
        <p:spPr>
          <a:xfrm>
            <a:off x="541337" y="417512"/>
            <a:ext cx="5983286" cy="906462"/>
          </a:xfrm>
          <a:prstGeom prst="rect">
            <a:avLst/>
          </a:prstGeom>
          <a:noFill/>
          <a:ln>
            <a:noFill/>
          </a:ln>
        </p:spPr>
        <p:txBody>
          <a:bodyPr lIns="91425" tIns="91425" rIns="91425" bIns="91425" anchor="t" anchorCtr="0"/>
          <a:lstStyle>
            <a:lvl1pPr marL="0" marR="0" lvl="0"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1pPr>
            <a:lvl2pPr marL="0" marR="0" lvl="1"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2pPr>
            <a:lvl3pPr marL="0" marR="0" lvl="2"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3pPr>
            <a:lvl4pPr marL="0" marR="0" lvl="3"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4pPr>
            <a:lvl5pPr marL="0" marR="0" lvl="4"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5pPr>
            <a:lvl6pPr marL="457200" marR="0" lvl="5"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6pPr>
            <a:lvl7pPr marL="914400" marR="0" lvl="6"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7pPr>
            <a:lvl8pPr marL="1371600" marR="0" lvl="7"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8pPr>
            <a:lvl9pPr marL="1828800" marR="0" lvl="8" indent="0" algn="l" rtl="0">
              <a:lnSpc>
                <a:spcPct val="117647"/>
              </a:lnSpc>
              <a:spcBef>
                <a:spcPts val="0"/>
              </a:spcBef>
              <a:spcAft>
                <a:spcPts val="0"/>
              </a:spcAft>
              <a:buNone/>
              <a:defRPr sz="3400" b="1" i="0" u="none" strike="noStrike" cap="none">
                <a:solidFill>
                  <a:schemeClr val="dk1"/>
                </a:solidFill>
                <a:latin typeface="Times New Roman"/>
                <a:ea typeface="Times New Roman"/>
                <a:cs typeface="Times New Roman"/>
                <a:sym typeface="Times New Roman"/>
              </a:defRPr>
            </a:lvl9pPr>
          </a:lstStyle>
          <a:p>
            <a:endParaRPr/>
          </a:p>
        </p:txBody>
      </p:sp>
      <p:sp>
        <p:nvSpPr>
          <p:cNvPr id="8" name="Shape 8"/>
          <p:cNvSpPr txBox="1">
            <a:spLocks noGrp="1"/>
          </p:cNvSpPr>
          <p:nvPr>
            <p:ph type="body" idx="1"/>
          </p:nvPr>
        </p:nvSpPr>
        <p:spPr>
          <a:xfrm>
            <a:off x="534987" y="1704975"/>
            <a:ext cx="6000750" cy="4284662"/>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None/>
              <a:defRPr sz="16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rgbClr val="505759"/>
              </a:buClr>
              <a:buSzPct val="1000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850"/>
              </a:spcAft>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Shape 9"/>
          <p:cNvCxnSpPr/>
          <p:nvPr/>
        </p:nvCxnSpPr>
        <p:spPr>
          <a:xfrm>
            <a:off x="8464550" y="6503987"/>
            <a:ext cx="0" cy="87311"/>
          </a:xfrm>
          <a:prstGeom prst="straightConnector1">
            <a:avLst/>
          </a:prstGeom>
          <a:noFill/>
          <a:ln w="9525" cap="flat" cmpd="sng">
            <a:solidFill>
              <a:schemeClr val="dk2"/>
            </a:solidFill>
            <a:prstDash val="solid"/>
            <a:round/>
            <a:headEnd type="none" w="med" len="med"/>
            <a:tailEnd type="none" w="med" len="med"/>
          </a:ln>
        </p:spPr>
      </p:cxnSp>
      <p:sp>
        <p:nvSpPr>
          <p:cNvPr id="10" name="Shape 10"/>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i="0" u="none" strike="noStrike" cap="none">
                <a:solidFill>
                  <a:schemeClr val="dk2"/>
                </a:solidFill>
                <a:latin typeface="Arial"/>
                <a:ea typeface="Arial"/>
                <a:cs typeface="Arial"/>
                <a:sym typeface="Arial"/>
              </a:rPr>
              <a:t>‹#›</a:t>
            </a:fld>
            <a:endParaRPr lang="en-GB" sz="800" b="1" i="0" u="none" strike="noStrike" cap="none">
              <a:solidFill>
                <a:schemeClr val="dk2"/>
              </a:solidFill>
              <a:latin typeface="Arial"/>
              <a:ea typeface="Arial"/>
              <a:cs typeface="Arial"/>
              <a:sym typeface="Arial"/>
            </a:endParaRPr>
          </a:p>
        </p:txBody>
      </p:sp>
      <p:pic>
        <p:nvPicPr>
          <p:cNvPr id="11" name="Shape 11"/>
          <p:cNvPicPr preferRelativeResize="0"/>
          <p:nvPr/>
        </p:nvPicPr>
        <p:blipFill rotWithShape="1">
          <a:blip r:embed="rId31">
            <a:alphaModFix/>
          </a:blip>
          <a:srcRect/>
          <a:stretch/>
        </p:blipFill>
        <p:spPr>
          <a:xfrm>
            <a:off x="500062" y="6376987"/>
            <a:ext cx="917575" cy="2793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5" r:id="rId28"/>
    <p:sldLayoutId id="2147483686"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541337" y="417512"/>
            <a:ext cx="5983284" cy="90646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body" idx="1"/>
          </p:nvPr>
        </p:nvSpPr>
        <p:spPr>
          <a:xfrm>
            <a:off x="534987" y="1704975"/>
            <a:ext cx="6000750" cy="428466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52" name="Shape 52"/>
          <p:cNvCxnSpPr/>
          <p:nvPr/>
        </p:nvCxnSpPr>
        <p:spPr>
          <a:xfrm>
            <a:off x="8464550" y="6503987"/>
            <a:ext cx="0" cy="87309"/>
          </a:xfrm>
          <a:prstGeom prst="straightConnector1">
            <a:avLst/>
          </a:prstGeom>
          <a:noFill/>
          <a:ln w="9525" cap="flat" cmpd="sng">
            <a:solidFill>
              <a:schemeClr val="dk2"/>
            </a:solidFill>
            <a:prstDash val="solid"/>
            <a:miter/>
            <a:headEnd type="none" w="med" len="med"/>
            <a:tailEnd type="none" w="med" len="med"/>
          </a:ln>
        </p:spPr>
      </p:cxnSp>
      <p:sp>
        <p:nvSpPr>
          <p:cNvPr id="53" name="Shape 53"/>
          <p:cNvSpPr txBox="1">
            <a:spLocks noGrp="1"/>
          </p:cNvSpPr>
          <p:nvPr>
            <p:ph type="sldNum" idx="12"/>
          </p:nvPr>
        </p:nvSpPr>
        <p:spPr>
          <a:xfrm>
            <a:off x="8497885" y="6489700"/>
            <a:ext cx="433386" cy="125412"/>
          </a:xfrm>
          <a:prstGeom prst="rect">
            <a:avLst/>
          </a:prstGeom>
          <a:noFill/>
          <a:ln>
            <a:noFill/>
          </a:ln>
        </p:spPr>
        <p:txBody>
          <a:bodyPr lIns="0" tIns="0" rIns="0" bIns="0" anchor="ctr" anchorCtr="0">
            <a:noAutofit/>
          </a:bodyPr>
          <a:lstStyle/>
          <a:p>
            <a:pPr>
              <a:buClr>
                <a:srgbClr val="003057"/>
              </a:buClr>
              <a:buSzPct val="25000"/>
              <a:buFont typeface="Arial"/>
              <a:buNone/>
            </a:pPr>
            <a:fld id="{00000000-1234-1234-1234-123412341234}" type="slidenum">
              <a:rPr lang="en-US" sz="800" b="1">
                <a:solidFill>
                  <a:srgbClr val="003057"/>
                </a:solidFill>
              </a:rPr>
              <a:pPr>
                <a:buClr>
                  <a:srgbClr val="003057"/>
                </a:buClr>
                <a:buSzPct val="25000"/>
                <a:buFont typeface="Arial"/>
                <a:buNone/>
              </a:pPr>
              <a:t>‹#›</a:t>
            </a:fld>
            <a:endParaRPr lang="en-US" sz="800" b="1">
              <a:solidFill>
                <a:srgbClr val="003057"/>
              </a:solidFill>
            </a:endParaRPr>
          </a:p>
        </p:txBody>
      </p:sp>
      <p:pic>
        <p:nvPicPr>
          <p:cNvPr id="54" name="Shape 54"/>
          <p:cNvPicPr preferRelativeResize="0"/>
          <p:nvPr/>
        </p:nvPicPr>
        <p:blipFill rotWithShape="1">
          <a:blip r:embed="rId4">
            <a:alphaModFix/>
          </a:blip>
          <a:srcRect/>
          <a:stretch/>
        </p:blipFill>
        <p:spPr>
          <a:xfrm>
            <a:off x="500062" y="6376987"/>
            <a:ext cx="917575" cy="279399"/>
          </a:xfrm>
          <a:prstGeom prst="rect">
            <a:avLst/>
          </a:prstGeom>
          <a:noFill/>
          <a:ln>
            <a:noFill/>
          </a:ln>
        </p:spPr>
      </p:pic>
    </p:spTree>
    <p:extLst>
      <p:ext uri="{BB962C8B-B14F-4D97-AF65-F5344CB8AC3E}">
        <p14:creationId xmlns:p14="http://schemas.microsoft.com/office/powerpoint/2010/main" val="1414190224"/>
      </p:ext>
    </p:extLst>
  </p:cSld>
  <p:clrMap bg1="lt1" tx1="dk1" bg2="dk2" tx2="lt2" accent1="accent1" accent2="accent2" accent3="accent3" accent4="accent4" accent5="accent5" accent6="accent6" hlink="hlink" folHlink="folHlink"/>
  <p:sldLayoutIdLst>
    <p:sldLayoutId id="2147483683" r:id="rId1"/>
    <p:sldLayoutId id="214748368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4.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qualifications.pearson.com/en/qualifications/new-apprenticeships.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mailto:qualitynominees@pearson.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nicola.hollands@pearson.com" TargetMode="External"/><Relationship Id="rId5" Type="http://schemas.openxmlformats.org/officeDocument/2006/relationships/hyperlink" Target="mailto:steve.smith@pearson.com" TargetMode="External"/><Relationship Id="rId4" Type="http://schemas.openxmlformats.org/officeDocument/2006/relationships/hyperlink" Target="mailto:bridget.stait@pearson.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qualifications.pearson.com/en/qualifications/btec-entry-level-and-level-1/btec-level-1-introductory.html"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447675" y="1679575"/>
            <a:ext cx="3682999" cy="224472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SzPct val="25000"/>
              <a:buNone/>
            </a:pPr>
            <a:r>
              <a:rPr lang="en-GB" sz="3600" b="1" i="0" u="none" strike="noStrike" cap="none" dirty="0" smtClean="0">
                <a:solidFill>
                  <a:schemeClr val="accent6"/>
                </a:solidFill>
                <a:latin typeface="Times New Roman"/>
                <a:ea typeface="Times New Roman"/>
                <a:cs typeface="Times New Roman"/>
                <a:sym typeface="Times New Roman"/>
              </a:rPr>
              <a:t>NFEC Regional Presentation</a:t>
            </a:r>
            <a:r>
              <a:rPr lang="en-GB" sz="3600" b="1" i="0" u="none" strike="noStrike" cap="none" dirty="0">
                <a:solidFill>
                  <a:schemeClr val="accent6"/>
                </a:solidFill>
                <a:latin typeface="Times New Roman"/>
                <a:ea typeface="Times New Roman"/>
                <a:cs typeface="Times New Roman"/>
                <a:sym typeface="Times New Roman"/>
              </a:rPr>
              <a:t/>
            </a:r>
            <a:br>
              <a:rPr lang="en-GB" sz="3600" b="1" i="0" u="none" strike="noStrike" cap="none" dirty="0">
                <a:solidFill>
                  <a:schemeClr val="accent6"/>
                </a:solidFill>
                <a:latin typeface="Times New Roman"/>
                <a:ea typeface="Times New Roman"/>
                <a:cs typeface="Times New Roman"/>
                <a:sym typeface="Times New Roman"/>
              </a:rPr>
            </a:br>
            <a:r>
              <a:rPr lang="en-GB" sz="3600" b="1" i="0" u="none" strike="noStrike" cap="none" dirty="0">
                <a:solidFill>
                  <a:schemeClr val="accent6"/>
                </a:solidFill>
                <a:latin typeface="Times New Roman"/>
                <a:ea typeface="Times New Roman"/>
                <a:cs typeface="Times New Roman"/>
                <a:sym typeface="Times New Roman"/>
              </a:rPr>
              <a:t/>
            </a:r>
            <a:br>
              <a:rPr lang="en-GB" sz="3600" b="1" i="0" u="none" strike="noStrike" cap="none" dirty="0">
                <a:solidFill>
                  <a:schemeClr val="accent6"/>
                </a:solidFill>
                <a:latin typeface="Times New Roman"/>
                <a:ea typeface="Times New Roman"/>
                <a:cs typeface="Times New Roman"/>
                <a:sym typeface="Times New Roman"/>
              </a:rPr>
            </a:br>
            <a:r>
              <a:rPr lang="en-GB" sz="2000" b="1" i="0" u="none" strike="noStrike" cap="none" dirty="0" smtClean="0">
                <a:solidFill>
                  <a:schemeClr val="accent6"/>
                </a:solidFill>
                <a:latin typeface="Times New Roman"/>
                <a:ea typeface="Times New Roman"/>
                <a:cs typeface="Times New Roman"/>
                <a:sym typeface="Times New Roman"/>
              </a:rPr>
              <a:t>Update on BTEC, Higher Nationals and Apprenticeships</a:t>
            </a:r>
            <a:endParaRPr lang="en-GB" sz="2000" b="1" i="0" u="none" strike="noStrike" cap="none" dirty="0">
              <a:solidFill>
                <a:schemeClr val="accent6"/>
              </a:solidFill>
              <a:latin typeface="Times New Roman"/>
              <a:ea typeface="Times New Roman"/>
              <a:cs typeface="Times New Roman"/>
              <a:sym typeface="Times New Roman"/>
            </a:endParaRPr>
          </a:p>
        </p:txBody>
      </p:sp>
      <p:sp>
        <p:nvSpPr>
          <p:cNvPr id="209" name="Shape 209"/>
          <p:cNvSpPr txBox="1">
            <a:spLocks noGrp="1"/>
          </p:cNvSpPr>
          <p:nvPr>
            <p:ph type="subTitle" idx="1"/>
          </p:nvPr>
        </p:nvSpPr>
        <p:spPr>
          <a:xfrm>
            <a:off x="447675" y="4683917"/>
            <a:ext cx="3506788" cy="409575"/>
          </a:xfrm>
          <a:prstGeom prst="rect">
            <a:avLst/>
          </a:prstGeom>
          <a:noFill/>
          <a:ln>
            <a:noFill/>
          </a:ln>
        </p:spPr>
        <p:txBody>
          <a:bodyPr lIns="0" tIns="0" rIns="0" bIns="0" anchor="t" anchorCtr="0">
            <a:noAutofit/>
          </a:bodyPr>
          <a:lstStyle/>
          <a:p>
            <a:pPr marL="0" marR="0" lvl="0" indent="0" algn="l" rtl="0">
              <a:lnSpc>
                <a:spcPct val="133333"/>
              </a:lnSpc>
              <a:spcBef>
                <a:spcPts val="0"/>
              </a:spcBef>
              <a:spcAft>
                <a:spcPts val="0"/>
              </a:spcAft>
              <a:buClr>
                <a:srgbClr val="FF0000"/>
              </a:buClr>
              <a:buSzPct val="25000"/>
              <a:buFont typeface="Arial"/>
              <a:buNone/>
            </a:pPr>
            <a:r>
              <a:rPr lang="en-GB" sz="1800" b="0" i="0" u="none" strike="noStrike" cap="none" dirty="0" smtClean="0">
                <a:solidFill>
                  <a:srgbClr val="FF0000"/>
                </a:solidFill>
                <a:latin typeface="Arial"/>
                <a:ea typeface="Arial"/>
                <a:cs typeface="Arial"/>
                <a:sym typeface="Arial"/>
              </a:rPr>
              <a:t>Bridget </a:t>
            </a:r>
            <a:r>
              <a:rPr lang="en-GB" sz="1800" b="0" i="0" u="none" strike="noStrike" cap="none" dirty="0" err="1" smtClean="0">
                <a:solidFill>
                  <a:srgbClr val="FF0000"/>
                </a:solidFill>
                <a:latin typeface="Arial"/>
                <a:ea typeface="Arial"/>
                <a:cs typeface="Arial"/>
                <a:sym typeface="Arial"/>
              </a:rPr>
              <a:t>Stait</a:t>
            </a:r>
            <a:r>
              <a:rPr lang="en-GB" sz="1800" b="0" i="0" u="none" strike="noStrike" cap="none" smtClean="0">
                <a:solidFill>
                  <a:srgbClr val="FF0000"/>
                </a:solidFill>
                <a:latin typeface="Arial"/>
                <a:ea typeface="Arial"/>
                <a:cs typeface="Arial"/>
                <a:sym typeface="Arial"/>
              </a:rPr>
              <a:t> FE CDM SW - bridget.stait@pearson.com</a:t>
            </a:r>
            <a:endParaRPr lang="en-GB" sz="1800" b="0" i="0" u="none" strike="noStrike" cap="none" dirty="0">
              <a:solidFill>
                <a:srgbClr val="FF0000"/>
              </a:solidFill>
              <a:latin typeface="Arial"/>
              <a:ea typeface="Arial"/>
              <a:cs typeface="Arial"/>
              <a:sym typeface="Arial"/>
            </a:endParaRPr>
          </a:p>
        </p:txBody>
      </p:sp>
      <p:sp>
        <p:nvSpPr>
          <p:cNvPr id="210" name="Shape 210"/>
          <p:cNvSpPr txBox="1">
            <a:spLocks noGrp="1"/>
          </p:cNvSpPr>
          <p:nvPr>
            <p:ph type="body" idx="2"/>
          </p:nvPr>
        </p:nvSpPr>
        <p:spPr>
          <a:xfrm>
            <a:off x="447675" y="5710235"/>
            <a:ext cx="3962399" cy="285750"/>
          </a:xfrm>
          <a:prstGeom prst="rect">
            <a:avLst/>
          </a:prstGeom>
          <a:noFill/>
          <a:ln>
            <a:noFill/>
          </a:ln>
        </p:spPr>
        <p:txBody>
          <a:bodyPr lIns="0" tIns="0" rIns="0" bIns="0" anchor="t" anchorCtr="0">
            <a:noAutofit/>
          </a:bodyPr>
          <a:lstStyle/>
          <a:p>
            <a:pPr marL="0" marR="0" lvl="0" indent="0" algn="l" rtl="0">
              <a:lnSpc>
                <a:spcPct val="122222"/>
              </a:lnSpc>
              <a:spcBef>
                <a:spcPts val="0"/>
              </a:spcBef>
              <a:spcAft>
                <a:spcPts val="0"/>
              </a:spcAft>
              <a:buSzPct val="25000"/>
              <a:buNone/>
            </a:pPr>
            <a:r>
              <a:rPr lang="en-GB" sz="1800" b="0" i="0" u="none" strike="noStrike" cap="none" dirty="0" smtClean="0">
                <a:solidFill>
                  <a:srgbClr val="FF0000"/>
                </a:solidFill>
                <a:latin typeface="Arial"/>
                <a:ea typeface="Arial"/>
                <a:cs typeface="Arial"/>
                <a:sym typeface="Arial"/>
              </a:rPr>
              <a:t>Bryony.leonard@pearson.com</a:t>
            </a:r>
            <a:endParaRPr lang="en-GB" sz="1800" b="0" i="0" u="none" strike="noStrike" cap="none" dirty="0">
              <a:solidFill>
                <a:srgbClr val="FF0000"/>
              </a:solidFill>
              <a:latin typeface="Arial"/>
              <a:ea typeface="Arial"/>
              <a:cs typeface="Arial"/>
              <a:sym typeface="Arial"/>
            </a:endParaRPr>
          </a:p>
        </p:txBody>
      </p:sp>
      <p:pic>
        <p:nvPicPr>
          <p:cNvPr id="211" name="Shape 211"/>
          <p:cNvPicPr preferRelativeResize="0">
            <a:picLocks noGrp="1"/>
          </p:cNvPicPr>
          <p:nvPr>
            <p:ph type="pic" idx="3"/>
          </p:nvPr>
        </p:nvPicPr>
        <p:blipFill rotWithShape="1">
          <a:blip r:embed="rId3">
            <a:alphaModFix/>
          </a:blip>
          <a:srcRect l="27826" r="27826"/>
          <a:stretch/>
        </p:blipFill>
        <p:spPr>
          <a:xfrm>
            <a:off x="4581525" y="0"/>
            <a:ext cx="4562475" cy="6858000"/>
          </a:xfrm>
          <a:prstGeom prst="rect">
            <a:avLst/>
          </a:prstGeom>
          <a:solidFill>
            <a:srgbClr val="BBBBBB"/>
          </a:solidFill>
          <a:ln>
            <a:noFill/>
          </a:ln>
        </p:spPr>
      </p:pic>
      <p:sp>
        <p:nvSpPr>
          <p:cNvPr id="2" name="Rectangle 1"/>
          <p:cNvSpPr/>
          <p:nvPr/>
        </p:nvSpPr>
        <p:spPr>
          <a:xfrm>
            <a:off x="4454820" y="3275112"/>
            <a:ext cx="234360" cy="307777"/>
          </a:xfrm>
          <a:prstGeom prst="rect">
            <a:avLst/>
          </a:prstGeom>
        </p:spPr>
        <p:txBody>
          <a:bodyPr wrap="none">
            <a:spAutoFit/>
          </a:bodyPr>
          <a:lstStyle/>
          <a:p>
            <a:r>
              <a:rPr lang="en-GB" dirty="0"/>
              <a:t>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ctrTitle"/>
          </p:nvPr>
        </p:nvSpPr>
        <p:spPr>
          <a:xfrm>
            <a:off x="2557000" y="2973600"/>
            <a:ext cx="4283998" cy="1043998"/>
          </a:xfrm>
          <a:prstGeom prst="rect">
            <a:avLst/>
          </a:prstGeom>
          <a:noFill/>
          <a:ln>
            <a:noFill/>
          </a:ln>
        </p:spPr>
        <p:txBody>
          <a:bodyPr lIns="91425" tIns="91425" rIns="91425" bIns="91425" anchor="ctr" anchorCtr="0">
            <a:noAutofit/>
          </a:bodyPr>
          <a:lstStyle/>
          <a:p>
            <a:pPr marL="0" marR="0" lvl="0" indent="0" algn="ctr" rtl="0">
              <a:lnSpc>
                <a:spcPct val="105882"/>
              </a:lnSpc>
              <a:spcBef>
                <a:spcPts val="0"/>
              </a:spcBef>
              <a:spcAft>
                <a:spcPts val="0"/>
              </a:spcAft>
              <a:buClr>
                <a:schemeClr val="dk1"/>
              </a:buClr>
              <a:buSzPct val="25000"/>
              <a:buFont typeface="Calibri"/>
              <a:buNone/>
            </a:pPr>
            <a:r>
              <a:rPr lang="en-GB" sz="3400" b="1" i="0" u="none" strike="noStrike" cap="none" dirty="0">
                <a:solidFill>
                  <a:schemeClr val="dk1"/>
                </a:solidFill>
                <a:latin typeface="Arial"/>
                <a:ea typeface="Arial"/>
                <a:cs typeface="Arial"/>
                <a:sym typeface="Arial"/>
              </a:rPr>
              <a:t>BTEC </a:t>
            </a:r>
            <a:r>
              <a:rPr lang="en-GB" sz="3400" b="1" i="0" u="none" strike="noStrike" cap="none" dirty="0" smtClean="0">
                <a:solidFill>
                  <a:schemeClr val="dk1"/>
                </a:solidFill>
                <a:latin typeface="Arial"/>
                <a:ea typeface="Arial"/>
                <a:cs typeface="Arial"/>
                <a:sym typeface="Arial"/>
              </a:rPr>
              <a:t>L2 </a:t>
            </a:r>
            <a:r>
              <a:rPr lang="en-GB" b="1" dirty="0"/>
              <a:t/>
            </a:r>
            <a:br>
              <a:rPr lang="en-GB" b="1" dirty="0"/>
            </a:br>
            <a:endParaRPr lang="en-GB" sz="34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123392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161925"/>
            <a:ext cx="4470150" cy="1144958"/>
          </a:xfrm>
        </p:spPr>
        <p:txBody>
          <a:bodyPr/>
          <a:lstStyle/>
          <a:p>
            <a:r>
              <a:rPr lang="en-GB" dirty="0">
                <a:solidFill>
                  <a:schemeClr val="tx1"/>
                </a:solidFill>
              </a:rPr>
              <a:t>BTEC Level 2</a:t>
            </a:r>
            <a:br>
              <a:rPr lang="en-GB" dirty="0">
                <a:solidFill>
                  <a:schemeClr val="tx1"/>
                </a:solidFill>
              </a:rPr>
            </a:br>
            <a:r>
              <a:rPr lang="en-GB" dirty="0">
                <a:solidFill>
                  <a:schemeClr val="tx1"/>
                </a:solidFill>
              </a:rPr>
              <a:t>Latest news</a:t>
            </a:r>
            <a:endParaRPr lang="en-US" dirty="0">
              <a:solidFill>
                <a:schemeClr val="tx1"/>
              </a:solidFill>
            </a:endParaRPr>
          </a:p>
        </p:txBody>
      </p:sp>
      <p:pic>
        <p:nvPicPr>
          <p:cNvPr id="9" name="Picture Placeholder 8"/>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16314" r="16314"/>
          <a:stretch>
            <a:fillRect/>
          </a:stretch>
        </p:blipFill>
        <p:spPr>
          <a:xfrm>
            <a:off x="5876925" y="0"/>
            <a:ext cx="3267075" cy="6858000"/>
          </a:xfrm>
          <a:prstGeom prst="rect">
            <a:avLst/>
          </a:prstGeom>
        </p:spPr>
      </p:pic>
      <p:cxnSp>
        <p:nvCxnSpPr>
          <p:cNvPr id="5" name="Straight Connector 4"/>
          <p:cNvCxnSpPr/>
          <p:nvPr/>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solidFill>
                  <a:schemeClr val="bg2"/>
                </a:solidFill>
              </a:rPr>
              <a:pPr/>
              <a:t>11</a:t>
            </a:fld>
            <a:endParaRPr lang="en-GB" dirty="0">
              <a:solidFill>
                <a:schemeClr val="bg2"/>
              </a:solidFill>
            </a:endParaRPr>
          </a:p>
        </p:txBody>
      </p:sp>
      <p:sp>
        <p:nvSpPr>
          <p:cNvPr id="8" name="TextBox 7"/>
          <p:cNvSpPr txBox="1"/>
          <p:nvPr/>
        </p:nvSpPr>
        <p:spPr>
          <a:xfrm>
            <a:off x="7974807" y="161925"/>
            <a:ext cx="953786" cy="107017"/>
          </a:xfrm>
          <a:prstGeom prst="rect">
            <a:avLst/>
          </a:prstGeom>
          <a:noFill/>
        </p:spPr>
        <p:txBody>
          <a:bodyPr wrap="none" lIns="0" tIns="0" rIns="0" bIns="0" rtlCol="0">
            <a:spAutoFit/>
          </a:bodyPr>
          <a:lstStyle/>
          <a:p>
            <a:pPr algn="r">
              <a:lnSpc>
                <a:spcPts val="900"/>
              </a:lnSpc>
            </a:pPr>
            <a:r>
              <a:rPr lang="en-GB" sz="700" dirty="0" smtClean="0">
                <a:solidFill>
                  <a:srgbClr val="000000"/>
                </a:solidFill>
              </a:rPr>
              <a:t>Image by Ben Wiseman</a:t>
            </a:r>
            <a:endParaRPr lang="en-GB" sz="700" dirty="0">
              <a:solidFill>
                <a:srgbClr val="000000"/>
              </a:solidFill>
            </a:endParaRPr>
          </a:p>
        </p:txBody>
      </p:sp>
      <p:sp>
        <p:nvSpPr>
          <p:cNvPr id="10" name="Content Placeholder 2"/>
          <p:cNvSpPr>
            <a:spLocks noGrp="1"/>
          </p:cNvSpPr>
          <p:nvPr>
            <p:ph idx="1"/>
          </p:nvPr>
        </p:nvSpPr>
        <p:spPr>
          <a:xfrm>
            <a:off x="130630" y="1306883"/>
            <a:ext cx="5850292" cy="5439150"/>
          </a:xfrm>
        </p:spPr>
        <p:txBody>
          <a:bodyPr/>
          <a:lstStyle/>
          <a:p>
            <a:r>
              <a:rPr lang="en-GB" sz="2000" b="1" dirty="0" smtClean="0">
                <a:solidFill>
                  <a:schemeClr val="tx1"/>
                </a:solidFill>
              </a:rPr>
              <a:t>What are BTEC Level 2 Technicals</a:t>
            </a:r>
            <a:r>
              <a:rPr lang="en-GB" sz="2000" b="1" dirty="0">
                <a:solidFill>
                  <a:schemeClr val="tx1"/>
                </a:solidFill>
              </a:rPr>
              <a:t>?</a:t>
            </a:r>
            <a:r>
              <a:rPr lang="en-GB" b="1" dirty="0" smtClean="0">
                <a:solidFill>
                  <a:schemeClr val="tx1"/>
                </a:solidFill>
              </a:rPr>
              <a:t/>
            </a:r>
            <a:br>
              <a:rPr lang="en-GB" b="1" dirty="0" smtClean="0">
                <a:solidFill>
                  <a:schemeClr val="tx1"/>
                </a:solidFill>
              </a:rPr>
            </a:br>
            <a:endParaRPr lang="en-GB" b="1" dirty="0" smtClean="0">
              <a:solidFill>
                <a:schemeClr val="tx1"/>
              </a:solidFill>
            </a:endParaRPr>
          </a:p>
          <a:p>
            <a:r>
              <a:rPr lang="en-GB" dirty="0" smtClean="0">
                <a:solidFill>
                  <a:schemeClr val="tx1"/>
                </a:solidFill>
              </a:rPr>
              <a:t>A new suite of level 2 qualifications designed to meet requirements for the new </a:t>
            </a:r>
            <a:r>
              <a:rPr lang="en-GB" b="1" dirty="0" smtClean="0">
                <a:solidFill>
                  <a:schemeClr val="tx1"/>
                </a:solidFill>
              </a:rPr>
              <a:t>Technical Certificate </a:t>
            </a:r>
            <a:r>
              <a:rPr lang="en-GB" dirty="0" smtClean="0">
                <a:solidFill>
                  <a:schemeClr val="tx1"/>
                </a:solidFill>
              </a:rPr>
              <a:t>performance measures.  </a:t>
            </a:r>
          </a:p>
          <a:p>
            <a:r>
              <a:rPr lang="en-GB" dirty="0" smtClean="0">
                <a:solidFill>
                  <a:schemeClr val="tx1"/>
                </a:solidFill>
              </a:rPr>
              <a:t>First teaching from September 2017</a:t>
            </a:r>
          </a:p>
          <a:p>
            <a:r>
              <a:rPr lang="en-GB" dirty="0" smtClean="0">
                <a:solidFill>
                  <a:schemeClr val="tx1"/>
                </a:solidFill>
              </a:rPr>
              <a:t>Focused </a:t>
            </a:r>
            <a:r>
              <a:rPr lang="en-GB" dirty="0">
                <a:solidFill>
                  <a:schemeClr val="tx1"/>
                </a:solidFill>
              </a:rPr>
              <a:t>on getting </a:t>
            </a:r>
            <a:r>
              <a:rPr lang="en-GB" dirty="0" smtClean="0">
                <a:solidFill>
                  <a:schemeClr val="tx1"/>
                </a:solidFill>
              </a:rPr>
              <a:t>post-16 </a:t>
            </a:r>
            <a:r>
              <a:rPr lang="en-GB" dirty="0">
                <a:solidFill>
                  <a:schemeClr val="tx1"/>
                </a:solidFill>
              </a:rPr>
              <a:t>learners </a:t>
            </a:r>
            <a:r>
              <a:rPr lang="en-GB" dirty="0" smtClean="0">
                <a:solidFill>
                  <a:schemeClr val="tx1"/>
                </a:solidFill>
              </a:rPr>
              <a:t>work-ready.</a:t>
            </a:r>
            <a:endParaRPr lang="en-GB" b="1" dirty="0" smtClean="0">
              <a:solidFill>
                <a:schemeClr val="tx1"/>
              </a:solidFill>
            </a:endParaRPr>
          </a:p>
          <a:p>
            <a:r>
              <a:rPr lang="en-GB" b="1" dirty="0" smtClean="0">
                <a:solidFill>
                  <a:schemeClr val="tx1"/>
                </a:solidFill>
              </a:rPr>
              <a:t/>
            </a:r>
            <a:br>
              <a:rPr lang="en-GB" b="1" dirty="0" smtClean="0">
                <a:solidFill>
                  <a:schemeClr val="tx1"/>
                </a:solidFill>
              </a:rPr>
            </a:br>
            <a:r>
              <a:rPr lang="en-GB" sz="2000" b="1" dirty="0" smtClean="0">
                <a:solidFill>
                  <a:schemeClr val="tx1"/>
                </a:solidFill>
              </a:rPr>
              <a:t>Last registration date for BTEC Firsts </a:t>
            </a:r>
            <a:r>
              <a:rPr lang="en-GB" b="1" dirty="0" smtClean="0">
                <a:solidFill>
                  <a:schemeClr val="tx1"/>
                </a:solidFill>
              </a:rPr>
              <a:t/>
            </a:r>
            <a:br>
              <a:rPr lang="en-GB" b="1" dirty="0" smtClean="0">
                <a:solidFill>
                  <a:schemeClr val="tx1"/>
                </a:solidFill>
              </a:rPr>
            </a:br>
            <a:r>
              <a:rPr lang="en-GB" dirty="0" smtClean="0">
                <a:solidFill>
                  <a:schemeClr val="tx1"/>
                </a:solidFill>
              </a:rPr>
              <a:t>Extending </a:t>
            </a:r>
            <a:r>
              <a:rPr lang="en-GB" dirty="0">
                <a:solidFill>
                  <a:schemeClr val="tx1"/>
                </a:solidFill>
              </a:rPr>
              <a:t>the last registration date for current BTEC Firsts to </a:t>
            </a:r>
            <a:r>
              <a:rPr lang="en-GB" b="1" dirty="0" smtClean="0">
                <a:solidFill>
                  <a:schemeClr val="tx1"/>
                </a:solidFill>
              </a:rPr>
              <a:t>31 </a:t>
            </a:r>
            <a:r>
              <a:rPr lang="en-GB" b="1" dirty="0">
                <a:solidFill>
                  <a:schemeClr val="tx1"/>
                </a:solidFill>
              </a:rPr>
              <a:t>December </a:t>
            </a:r>
            <a:r>
              <a:rPr lang="en-GB" b="1" dirty="0" smtClean="0">
                <a:solidFill>
                  <a:schemeClr val="tx1"/>
                </a:solidFill>
              </a:rPr>
              <a:t>2019</a:t>
            </a:r>
            <a:r>
              <a:rPr lang="en-GB" dirty="0" smtClean="0">
                <a:solidFill>
                  <a:schemeClr val="tx1"/>
                </a:solidFill>
              </a:rPr>
              <a:t>.</a:t>
            </a:r>
          </a:p>
          <a:p>
            <a:r>
              <a:rPr lang="en-GB" dirty="0" smtClean="0">
                <a:solidFill>
                  <a:schemeClr val="tx1"/>
                </a:solidFill>
              </a:rPr>
              <a:t>This </a:t>
            </a:r>
            <a:r>
              <a:rPr lang="en-GB" dirty="0">
                <a:solidFill>
                  <a:schemeClr val="tx1"/>
                </a:solidFill>
              </a:rPr>
              <a:t>extension affects</a:t>
            </a:r>
            <a:r>
              <a:rPr lang="en-GB" dirty="0" smtClean="0">
                <a:solidFill>
                  <a:schemeClr val="tx1"/>
                </a:solidFill>
              </a:rPr>
              <a:t>:</a:t>
            </a:r>
            <a:br>
              <a:rPr lang="en-GB" dirty="0" smtClean="0">
                <a:solidFill>
                  <a:schemeClr val="tx1"/>
                </a:solidFill>
              </a:rPr>
            </a:br>
            <a:endParaRPr lang="en-GB" dirty="0">
              <a:solidFill>
                <a:schemeClr val="tx1"/>
              </a:solidFill>
            </a:endParaRPr>
          </a:p>
          <a:p>
            <a:pPr marL="285750" indent="-285750">
              <a:buClr>
                <a:srgbClr val="FFFFFF"/>
              </a:buClr>
              <a:buFont typeface="Arial" panose="020B0604020202020204" pitchFamily="34" charset="0"/>
              <a:buChar char="•"/>
            </a:pPr>
            <a:r>
              <a:rPr lang="en-GB" dirty="0">
                <a:solidFill>
                  <a:schemeClr val="tx1"/>
                </a:solidFill>
              </a:rPr>
              <a:t>BTEC Level 2 Firsts (2010</a:t>
            </a:r>
            <a:r>
              <a:rPr lang="en-GB" dirty="0" smtClean="0">
                <a:solidFill>
                  <a:schemeClr val="tx1"/>
                </a:solidFill>
              </a:rPr>
              <a:t>)</a:t>
            </a:r>
            <a:br>
              <a:rPr lang="en-GB" dirty="0" smtClean="0">
                <a:solidFill>
                  <a:schemeClr val="tx1"/>
                </a:solidFill>
              </a:rPr>
            </a:br>
            <a:endParaRPr lang="en-GB" dirty="0">
              <a:solidFill>
                <a:schemeClr val="tx1"/>
              </a:solidFill>
            </a:endParaRPr>
          </a:p>
          <a:p>
            <a:pPr marL="285750" indent="-285750">
              <a:buClr>
                <a:srgbClr val="FFFFFF"/>
              </a:buClr>
              <a:buFont typeface="Arial" panose="020B0604020202020204" pitchFamily="34" charset="0"/>
              <a:buChar char="•"/>
            </a:pPr>
            <a:r>
              <a:rPr lang="en-GB" dirty="0">
                <a:solidFill>
                  <a:schemeClr val="tx1"/>
                </a:solidFill>
              </a:rPr>
              <a:t>BTEC Level 1 / Level 2 Firsts (2012 and 2013).</a:t>
            </a:r>
          </a:p>
          <a:p>
            <a:endParaRPr lang="en-US" b="1" dirty="0">
              <a:solidFill>
                <a:schemeClr val="tx1"/>
              </a:solidFill>
            </a:endParaRPr>
          </a:p>
        </p:txBody>
      </p:sp>
    </p:spTree>
    <p:extLst>
      <p:ext uri="{BB962C8B-B14F-4D97-AF65-F5344CB8AC3E}">
        <p14:creationId xmlns:p14="http://schemas.microsoft.com/office/powerpoint/2010/main" val="3083293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973395"/>
          </a:xfrm>
        </p:spPr>
        <p:txBody>
          <a:bodyPr/>
          <a:lstStyle/>
          <a:p>
            <a:r>
              <a:rPr lang="en-GB" sz="4000" b="1" dirty="0">
                <a:solidFill>
                  <a:srgbClr val="0066FF"/>
                </a:solidFill>
              </a:rPr>
              <a:t>Pearson BTEC Level 2 Technical </a:t>
            </a:r>
            <a:r>
              <a:rPr lang="en-GB" sz="4000" b="1" dirty="0" smtClean="0">
                <a:solidFill>
                  <a:srgbClr val="0066FF"/>
                </a:solidFill>
              </a:rPr>
              <a:t>Certificates developments</a:t>
            </a:r>
            <a:endParaRPr lang="en-GB" sz="4000" b="1" dirty="0">
              <a:solidFill>
                <a:srgbClr val="0066FF"/>
              </a:solidFill>
            </a:endParaRPr>
          </a:p>
        </p:txBody>
      </p:sp>
      <p:sp>
        <p:nvSpPr>
          <p:cNvPr id="4" name="Text Placeholder 3"/>
          <p:cNvSpPr>
            <a:spLocks noGrp="1"/>
          </p:cNvSpPr>
          <p:nvPr>
            <p:ph type="body" idx="1"/>
          </p:nvPr>
        </p:nvSpPr>
        <p:spPr>
          <a:xfrm>
            <a:off x="1" y="1433384"/>
            <a:ext cx="8946292" cy="4905632"/>
          </a:xfrm>
        </p:spPr>
        <p:txBody>
          <a:bodyPr/>
          <a:lstStyle/>
          <a:p>
            <a:pPr>
              <a:buFont typeface="Arial" panose="020B0604020202020204" pitchFamily="34" charset="0"/>
              <a:buChar char="•"/>
            </a:pPr>
            <a:r>
              <a:rPr lang="en-GB" dirty="0">
                <a:solidFill>
                  <a:srgbClr val="222222"/>
                </a:solidFill>
                <a:latin typeface="arial" panose="020B0604020202020204" pitchFamily="34" charset="0"/>
              </a:rPr>
              <a:t>F</a:t>
            </a:r>
            <a:r>
              <a:rPr lang="en-GB" dirty="0" smtClean="0">
                <a:solidFill>
                  <a:srgbClr val="222222"/>
                </a:solidFill>
                <a:latin typeface="arial" panose="020B0604020202020204" pitchFamily="34" charset="0"/>
              </a:rPr>
              <a:t>ocus </a:t>
            </a:r>
            <a:r>
              <a:rPr lang="en-GB" dirty="0">
                <a:solidFill>
                  <a:srgbClr val="222222"/>
                </a:solidFill>
                <a:latin typeface="arial" panose="020B0604020202020204" pitchFamily="34" charset="0"/>
              </a:rPr>
              <a:t>on practical skills and </a:t>
            </a:r>
            <a:r>
              <a:rPr lang="en-GB" dirty="0" smtClean="0">
                <a:solidFill>
                  <a:srgbClr val="222222"/>
                </a:solidFill>
                <a:latin typeface="arial" panose="020B0604020202020204" pitchFamily="34" charset="0"/>
              </a:rPr>
              <a:t>assessment </a:t>
            </a:r>
          </a:p>
          <a:p>
            <a:pPr>
              <a:buFont typeface="Arial" panose="020B0604020202020204" pitchFamily="34" charset="0"/>
              <a:buChar char="•"/>
            </a:pPr>
            <a:endParaRPr lang="en-GB" dirty="0">
              <a:solidFill>
                <a:srgbClr val="222222"/>
              </a:solidFill>
              <a:latin typeface="arial" panose="020B0604020202020204" pitchFamily="34" charset="0"/>
            </a:endParaRPr>
          </a:p>
          <a:p>
            <a:pPr>
              <a:buFont typeface="Arial" panose="020B0604020202020204" pitchFamily="34" charset="0"/>
              <a:buChar char="•"/>
            </a:pPr>
            <a:r>
              <a:rPr lang="en-GB" dirty="0" smtClean="0">
                <a:solidFill>
                  <a:srgbClr val="222222"/>
                </a:solidFill>
                <a:latin typeface="arial" panose="020B0604020202020204" pitchFamily="34" charset="0"/>
              </a:rPr>
              <a:t>Simple structure with small number of optional units </a:t>
            </a:r>
          </a:p>
          <a:p>
            <a:pPr indent="0">
              <a:buNone/>
            </a:pPr>
            <a:endParaRPr lang="en-GB" dirty="0">
              <a:solidFill>
                <a:srgbClr val="222222"/>
              </a:solidFill>
              <a:latin typeface="arial" panose="020B0604020202020204" pitchFamily="34" charset="0"/>
            </a:endParaRPr>
          </a:p>
          <a:p>
            <a:pPr>
              <a:buFont typeface="Arial" panose="020B0604020202020204" pitchFamily="34" charset="0"/>
              <a:buChar char="•"/>
            </a:pPr>
            <a:r>
              <a:rPr lang="en-GB" dirty="0" smtClean="0">
                <a:solidFill>
                  <a:srgbClr val="222222"/>
                </a:solidFill>
                <a:latin typeface="arial" panose="020B0604020202020204" pitchFamily="34" charset="0"/>
              </a:rPr>
              <a:t>External assessment</a:t>
            </a:r>
          </a:p>
          <a:p>
            <a:pPr indent="0">
              <a:buNone/>
            </a:pPr>
            <a:endParaRPr lang="en-GB" dirty="0" smtClean="0">
              <a:solidFill>
                <a:srgbClr val="222222"/>
              </a:solidFill>
              <a:latin typeface="arial" panose="020B0604020202020204" pitchFamily="34" charset="0"/>
            </a:endParaRPr>
          </a:p>
          <a:p>
            <a:pPr>
              <a:buFont typeface="Arial" panose="020B0604020202020204" pitchFamily="34" charset="0"/>
              <a:buChar char="•"/>
            </a:pPr>
            <a:r>
              <a:rPr lang="en-GB" dirty="0" smtClean="0">
                <a:solidFill>
                  <a:srgbClr val="222222"/>
                </a:solidFill>
                <a:latin typeface="arial" panose="020B0604020202020204" pitchFamily="34" charset="0"/>
              </a:rPr>
              <a:t>A </a:t>
            </a:r>
            <a:r>
              <a:rPr lang="en-GB" dirty="0">
                <a:solidFill>
                  <a:srgbClr val="222222"/>
                </a:solidFill>
                <a:latin typeface="arial" panose="020B0604020202020204" pitchFamily="34" charset="0"/>
              </a:rPr>
              <a:t>synoptic internal project</a:t>
            </a:r>
          </a:p>
        </p:txBody>
      </p:sp>
    </p:spTree>
    <p:extLst>
      <p:ext uri="{BB962C8B-B14F-4D97-AF65-F5344CB8AC3E}">
        <p14:creationId xmlns:p14="http://schemas.microsoft.com/office/powerpoint/2010/main" val="276184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Text Placeholder 24"/>
          <p:cNvSpPr>
            <a:spLocks noGrp="1"/>
          </p:cNvSpPr>
          <p:nvPr>
            <p:ph type="body" sz="quarter" idx="22"/>
          </p:nvPr>
        </p:nvSpPr>
        <p:spPr>
          <a:xfrm>
            <a:off x="676275" y="2227576"/>
            <a:ext cx="2362200" cy="1149910"/>
          </a:xfrm>
        </p:spPr>
        <p:txBody>
          <a:bodyPr/>
          <a:lstStyle/>
          <a:p>
            <a:r>
              <a:rPr lang="en-GB" sz="4000" dirty="0" smtClean="0">
                <a:solidFill>
                  <a:schemeClr val="bg2">
                    <a:lumMod val="75000"/>
                    <a:lumOff val="25000"/>
                  </a:schemeClr>
                </a:solidFill>
              </a:rPr>
              <a:t>Firsts</a:t>
            </a:r>
            <a:endParaRPr lang="en-GB" sz="5400" dirty="0">
              <a:solidFill>
                <a:schemeClr val="bg2">
                  <a:lumMod val="75000"/>
                  <a:lumOff val="25000"/>
                </a:schemeClr>
              </a:solidFill>
            </a:endParaRPr>
          </a:p>
        </p:txBody>
      </p:sp>
      <p:sp>
        <p:nvSpPr>
          <p:cNvPr id="2" name="Title 1"/>
          <p:cNvSpPr>
            <a:spLocks noGrp="1"/>
          </p:cNvSpPr>
          <p:nvPr>
            <p:ph type="title"/>
          </p:nvPr>
        </p:nvSpPr>
        <p:spPr>
          <a:xfrm>
            <a:off x="540000" y="417601"/>
            <a:ext cx="8134420" cy="575626"/>
          </a:xfrm>
        </p:spPr>
        <p:txBody>
          <a:bodyPr/>
          <a:lstStyle/>
          <a:p>
            <a:r>
              <a:rPr lang="en-GB" dirty="0" smtClean="0"/>
              <a:t>Level 2 courses: first-teach date summary</a:t>
            </a:r>
            <a:endParaRPr lang="en-US" dirty="0"/>
          </a:p>
        </p:txBody>
      </p:sp>
      <p:sp>
        <p:nvSpPr>
          <p:cNvPr id="3" name="Text Placeholder 2"/>
          <p:cNvSpPr>
            <a:spLocks noGrp="1"/>
          </p:cNvSpPr>
          <p:nvPr>
            <p:ph type="body" sz="quarter" idx="11"/>
          </p:nvPr>
        </p:nvSpPr>
        <p:spPr>
          <a:xfrm>
            <a:off x="676275" y="3179928"/>
            <a:ext cx="2362200" cy="401502"/>
          </a:xfrm>
        </p:spPr>
        <p:txBody>
          <a:bodyPr/>
          <a:lstStyle/>
          <a:p>
            <a:r>
              <a:rPr lang="en-US" b="1" dirty="0" smtClean="0"/>
              <a:t>First teaching</a:t>
            </a:r>
            <a:r>
              <a:rPr lang="en-US" dirty="0" smtClean="0"/>
              <a:t>: now</a:t>
            </a:r>
            <a:endParaRPr lang="en-US" dirty="0"/>
          </a:p>
        </p:txBody>
      </p:sp>
      <p:sp>
        <p:nvSpPr>
          <p:cNvPr id="4" name="Text Placeholder 3"/>
          <p:cNvSpPr>
            <a:spLocks noGrp="1"/>
          </p:cNvSpPr>
          <p:nvPr>
            <p:ph type="body" sz="quarter" idx="16"/>
          </p:nvPr>
        </p:nvSpPr>
        <p:spPr>
          <a:xfrm>
            <a:off x="526729" y="1375932"/>
            <a:ext cx="8147691" cy="647700"/>
          </a:xfrm>
        </p:spPr>
        <p:txBody>
          <a:bodyPr/>
          <a:lstStyle/>
          <a:p>
            <a:r>
              <a:rPr lang="en-GB" dirty="0" smtClean="0"/>
              <a:t>From September 2017, there will be a variety of BTEC Level 2 courses for you and your learners to choose from, depending on their desired progression route.  </a:t>
            </a:r>
            <a:endParaRPr lang="en-US" dirty="0"/>
          </a:p>
        </p:txBody>
      </p:sp>
      <p:sp>
        <p:nvSpPr>
          <p:cNvPr id="6" name="Text Placeholder 5"/>
          <p:cNvSpPr>
            <a:spLocks noGrp="1"/>
          </p:cNvSpPr>
          <p:nvPr>
            <p:ph type="body" sz="quarter" idx="18"/>
          </p:nvPr>
        </p:nvSpPr>
        <p:spPr>
          <a:xfrm>
            <a:off x="3419475" y="3307653"/>
            <a:ext cx="2362200" cy="440127"/>
          </a:xfrm>
        </p:spPr>
        <p:txBody>
          <a:bodyPr/>
          <a:lstStyle/>
          <a:p>
            <a:r>
              <a:rPr lang="en-US" b="1" dirty="0" smtClean="0"/>
              <a:t>First teaching</a:t>
            </a:r>
            <a:r>
              <a:rPr lang="en-US" dirty="0" smtClean="0"/>
              <a:t>:  September 2017</a:t>
            </a:r>
            <a:endParaRPr lang="en-US" dirty="0"/>
          </a:p>
        </p:txBody>
      </p:sp>
      <p:sp>
        <p:nvSpPr>
          <p:cNvPr id="8" name="Text Placeholder 7"/>
          <p:cNvSpPr>
            <a:spLocks noGrp="1"/>
          </p:cNvSpPr>
          <p:nvPr>
            <p:ph type="body" sz="quarter" idx="20"/>
          </p:nvPr>
        </p:nvSpPr>
        <p:spPr>
          <a:xfrm>
            <a:off x="6162675" y="3179929"/>
            <a:ext cx="2362200" cy="567851"/>
          </a:xfrm>
        </p:spPr>
        <p:txBody>
          <a:bodyPr/>
          <a:lstStyle/>
          <a:p>
            <a:r>
              <a:rPr lang="en-US" dirty="0" smtClean="0"/>
              <a:t/>
            </a:r>
            <a:br>
              <a:rPr lang="en-US" dirty="0" smtClean="0"/>
            </a:br>
            <a:endParaRPr lang="en-US" dirty="0" smtClean="0"/>
          </a:p>
          <a:p>
            <a:endParaRPr lang="en-US" dirty="0"/>
          </a:p>
          <a:p>
            <a:r>
              <a:rPr lang="en-US" b="1" dirty="0" smtClean="0"/>
              <a:t>First </a:t>
            </a:r>
            <a:r>
              <a:rPr lang="en-US" b="1" dirty="0"/>
              <a:t>teaching</a:t>
            </a:r>
            <a:r>
              <a:rPr lang="en-US" dirty="0"/>
              <a:t>: </a:t>
            </a:r>
            <a:endParaRPr lang="en-US" dirty="0" smtClean="0"/>
          </a:p>
          <a:p>
            <a:r>
              <a:rPr lang="en-US" dirty="0" smtClean="0"/>
              <a:t>September </a:t>
            </a:r>
            <a:r>
              <a:rPr lang="en-US" dirty="0"/>
              <a:t>2017</a:t>
            </a:r>
          </a:p>
        </p:txBody>
      </p:sp>
      <p:sp>
        <p:nvSpPr>
          <p:cNvPr id="10" name="Slide Number Placeholder 9"/>
          <p:cNvSpPr>
            <a:spLocks noGrp="1"/>
          </p:cNvSpPr>
          <p:nvPr>
            <p:ph type="sldNum" sz="quarter" idx="4"/>
          </p:nvPr>
        </p:nvSpPr>
        <p:spPr>
          <a:xfrm>
            <a:off x="8497765" y="6470528"/>
            <a:ext cx="433138" cy="125534"/>
          </a:xfrm>
        </p:spPr>
        <p:txBody>
          <a:bodyPr/>
          <a:lstStyle/>
          <a:p>
            <a:fld id="{DDBE135E-2566-4748-853C-8A3B78F0FB00}" type="slidenum">
              <a:rPr lang="en-GB" smtClean="0"/>
              <a:pPr/>
              <a:t>13</a:t>
            </a:fld>
            <a:endParaRPr lang="en-GB" dirty="0"/>
          </a:p>
        </p:txBody>
      </p:sp>
      <p:sp>
        <p:nvSpPr>
          <p:cNvPr id="26" name="Text Placeholder 25"/>
          <p:cNvSpPr>
            <a:spLocks noGrp="1"/>
          </p:cNvSpPr>
          <p:nvPr>
            <p:ph type="body" sz="quarter" idx="23"/>
          </p:nvPr>
        </p:nvSpPr>
        <p:spPr>
          <a:xfrm>
            <a:off x="3276600" y="2242101"/>
            <a:ext cx="2590799" cy="1149910"/>
          </a:xfrm>
        </p:spPr>
        <p:txBody>
          <a:bodyPr/>
          <a:lstStyle/>
          <a:p>
            <a:r>
              <a:rPr lang="en-GB" sz="3600" dirty="0" err="1" smtClean="0"/>
              <a:t>Technicals</a:t>
            </a:r>
            <a:endParaRPr lang="en-GB" sz="7200" dirty="0"/>
          </a:p>
        </p:txBody>
      </p:sp>
      <p:sp>
        <p:nvSpPr>
          <p:cNvPr id="27" name="Text Placeholder 26"/>
          <p:cNvSpPr>
            <a:spLocks noGrp="1"/>
          </p:cNvSpPr>
          <p:nvPr>
            <p:ph type="body" sz="quarter" idx="24"/>
          </p:nvPr>
        </p:nvSpPr>
        <p:spPr>
          <a:xfrm>
            <a:off x="6134781" y="2360245"/>
            <a:ext cx="2796122" cy="1055518"/>
          </a:xfrm>
        </p:spPr>
        <p:txBody>
          <a:bodyPr/>
          <a:lstStyle/>
          <a:p>
            <a:r>
              <a:rPr lang="en-GB" sz="3200" dirty="0" smtClean="0"/>
              <a:t>Tech Awards</a:t>
            </a:r>
            <a:endParaRPr lang="en-GB" sz="3200" dirty="0"/>
          </a:p>
        </p:txBody>
      </p:sp>
      <p:sp>
        <p:nvSpPr>
          <p:cNvPr id="5" name="TextBox 4"/>
          <p:cNvSpPr txBox="1"/>
          <p:nvPr/>
        </p:nvSpPr>
        <p:spPr>
          <a:xfrm>
            <a:off x="550887" y="3747780"/>
            <a:ext cx="2551542" cy="2585323"/>
          </a:xfrm>
          <a:prstGeom prst="rect">
            <a:avLst/>
          </a:prstGeom>
          <a:noFill/>
          <a:ln>
            <a:solidFill>
              <a:srgbClr val="D4EAE4"/>
            </a:solidFill>
          </a:ln>
        </p:spPr>
        <p:txBody>
          <a:bodyPr wrap="square" lIns="0" tIns="0" rIns="0" bIns="0" rtlCol="0">
            <a:spAutoFit/>
          </a:bodyPr>
          <a:lstStyle/>
          <a:p>
            <a:pPr algn="ctr"/>
            <a:r>
              <a:rPr lang="en-GB" b="1" dirty="0" smtClean="0">
                <a:solidFill>
                  <a:schemeClr val="bg2">
                    <a:lumMod val="75000"/>
                    <a:lumOff val="25000"/>
                  </a:schemeClr>
                </a:solidFill>
              </a:rPr>
              <a:t>Who can take them?</a:t>
            </a:r>
          </a:p>
          <a:p>
            <a:pPr algn="ctr"/>
            <a:r>
              <a:rPr lang="en-GB" b="1" dirty="0" smtClean="0"/>
              <a:t>Pre- and post-16 learners in the UK.</a:t>
            </a:r>
            <a:endParaRPr lang="en-GB" b="1" dirty="0"/>
          </a:p>
          <a:p>
            <a:pPr algn="ctr"/>
            <a:endParaRPr lang="en-GB" dirty="0">
              <a:solidFill>
                <a:schemeClr val="tx2"/>
              </a:solidFill>
            </a:endParaRPr>
          </a:p>
          <a:p>
            <a:pPr algn="ctr"/>
            <a:r>
              <a:rPr lang="en-GB" b="1" dirty="0" smtClean="0">
                <a:solidFill>
                  <a:schemeClr val="tx2"/>
                </a:solidFill>
              </a:rPr>
              <a:t>What is the focus?</a:t>
            </a:r>
          </a:p>
          <a:p>
            <a:pPr algn="ctr"/>
            <a:r>
              <a:rPr lang="en-GB" dirty="0" smtClean="0"/>
              <a:t>Broad introduction to an occupational area.</a:t>
            </a:r>
            <a:endParaRPr lang="en-GB" dirty="0"/>
          </a:p>
          <a:p>
            <a:pPr algn="ctr"/>
            <a:endParaRPr lang="en-GB" dirty="0" smtClean="0">
              <a:solidFill>
                <a:schemeClr val="tx2"/>
              </a:solidFill>
            </a:endParaRPr>
          </a:p>
          <a:p>
            <a:pPr algn="ctr"/>
            <a:r>
              <a:rPr lang="en-GB" b="1" dirty="0" smtClean="0">
                <a:solidFill>
                  <a:schemeClr val="tx2"/>
                </a:solidFill>
              </a:rPr>
              <a:t>Where can it lead? </a:t>
            </a:r>
          </a:p>
          <a:p>
            <a:pPr algn="ctr"/>
            <a:r>
              <a:rPr lang="en-GB" dirty="0" smtClean="0"/>
              <a:t>Further study</a:t>
            </a:r>
          </a:p>
          <a:p>
            <a:pPr algn="ctr"/>
            <a:r>
              <a:rPr lang="en-GB" dirty="0" smtClean="0"/>
              <a:t>Employment</a:t>
            </a:r>
          </a:p>
          <a:p>
            <a:pPr algn="ctr"/>
            <a:r>
              <a:rPr lang="en-GB" dirty="0" smtClean="0"/>
              <a:t>apprenticeships</a:t>
            </a:r>
            <a:endParaRPr lang="en-GB" dirty="0"/>
          </a:p>
        </p:txBody>
      </p:sp>
      <p:sp>
        <p:nvSpPr>
          <p:cNvPr id="19" name="TextBox 18"/>
          <p:cNvSpPr txBox="1"/>
          <p:nvPr/>
        </p:nvSpPr>
        <p:spPr>
          <a:xfrm>
            <a:off x="3305174" y="3747780"/>
            <a:ext cx="2590799" cy="2585323"/>
          </a:xfrm>
          <a:prstGeom prst="rect">
            <a:avLst/>
          </a:prstGeom>
          <a:noFill/>
          <a:ln>
            <a:solidFill>
              <a:srgbClr val="D4EAE4"/>
            </a:solidFill>
          </a:ln>
        </p:spPr>
        <p:txBody>
          <a:bodyPr wrap="square" lIns="0" tIns="0" rIns="0" bIns="0" rtlCol="0">
            <a:spAutoFit/>
          </a:bodyPr>
          <a:lstStyle/>
          <a:p>
            <a:pPr algn="ctr"/>
            <a:r>
              <a:rPr lang="en-GB" b="1" dirty="0" smtClean="0">
                <a:solidFill>
                  <a:srgbClr val="03873A"/>
                </a:solidFill>
              </a:rPr>
              <a:t>Who can take them?</a:t>
            </a:r>
          </a:p>
          <a:p>
            <a:pPr algn="ctr"/>
            <a:r>
              <a:rPr lang="en-GB" b="1" dirty="0" smtClean="0"/>
              <a:t>Post-16 learners in England. </a:t>
            </a:r>
          </a:p>
          <a:p>
            <a:endParaRPr lang="en-GB" dirty="0" smtClean="0">
              <a:solidFill>
                <a:srgbClr val="03873A"/>
              </a:solidFill>
            </a:endParaRPr>
          </a:p>
          <a:p>
            <a:pPr algn="ctr"/>
            <a:r>
              <a:rPr lang="en-GB" b="1" dirty="0" smtClean="0">
                <a:solidFill>
                  <a:srgbClr val="03873A"/>
                </a:solidFill>
              </a:rPr>
              <a:t>What is the focus?</a:t>
            </a:r>
          </a:p>
          <a:p>
            <a:pPr algn="ctr"/>
            <a:r>
              <a:rPr lang="en-GB" dirty="0" smtClean="0"/>
              <a:t>Developing technical, transferable and employability skills &amp; sector-specific knowledge.</a:t>
            </a:r>
          </a:p>
          <a:p>
            <a:pPr algn="ctr"/>
            <a:endParaRPr lang="en-GB" dirty="0">
              <a:solidFill>
                <a:srgbClr val="03873A"/>
              </a:solidFill>
            </a:endParaRPr>
          </a:p>
          <a:p>
            <a:pPr algn="ctr"/>
            <a:r>
              <a:rPr lang="en-GB" b="1" dirty="0" smtClean="0">
                <a:solidFill>
                  <a:srgbClr val="03873A"/>
                </a:solidFill>
              </a:rPr>
              <a:t>Where can it lead?</a:t>
            </a:r>
          </a:p>
          <a:p>
            <a:pPr algn="ctr"/>
            <a:r>
              <a:rPr lang="en-GB" dirty="0" smtClean="0"/>
              <a:t>Employment, Apprenticeship</a:t>
            </a:r>
          </a:p>
          <a:p>
            <a:pPr algn="ctr"/>
            <a:r>
              <a:rPr lang="en-GB" dirty="0" smtClean="0"/>
              <a:t>Further technical study at L3</a:t>
            </a:r>
            <a:endParaRPr lang="en-GB" dirty="0">
              <a:solidFill>
                <a:schemeClr val="tx2"/>
              </a:solidFill>
            </a:endParaRPr>
          </a:p>
        </p:txBody>
      </p:sp>
      <p:sp>
        <p:nvSpPr>
          <p:cNvPr id="28" name="TextBox 27"/>
          <p:cNvSpPr txBox="1"/>
          <p:nvPr/>
        </p:nvSpPr>
        <p:spPr>
          <a:xfrm>
            <a:off x="6098718" y="3727078"/>
            <a:ext cx="2692859" cy="2769989"/>
          </a:xfrm>
          <a:prstGeom prst="rect">
            <a:avLst/>
          </a:prstGeom>
          <a:solidFill>
            <a:srgbClr val="FFFFFF"/>
          </a:solidFill>
          <a:ln>
            <a:solidFill>
              <a:srgbClr val="D4EAE4"/>
            </a:solidFill>
          </a:ln>
        </p:spPr>
        <p:txBody>
          <a:bodyPr wrap="square" lIns="0" tIns="0" rIns="0" bIns="0" rtlCol="0">
            <a:spAutoFit/>
          </a:bodyPr>
          <a:lstStyle/>
          <a:p>
            <a:pPr algn="ctr"/>
            <a:r>
              <a:rPr lang="en-GB" b="1" dirty="0" smtClean="0">
                <a:solidFill>
                  <a:srgbClr val="003057"/>
                </a:solidFill>
              </a:rPr>
              <a:t>Who can take them?</a:t>
            </a:r>
          </a:p>
          <a:p>
            <a:r>
              <a:rPr lang="en-GB" b="1" dirty="0" smtClean="0"/>
              <a:t>Key Stage 4 students </a:t>
            </a:r>
            <a:r>
              <a:rPr lang="en-GB" dirty="0" smtClean="0"/>
              <a:t>in schools in England at </a:t>
            </a:r>
            <a:r>
              <a:rPr lang="en-GB" b="1" dirty="0" smtClean="0"/>
              <a:t>level 1 and level 2</a:t>
            </a:r>
            <a:r>
              <a:rPr lang="en-GB" dirty="0" smtClean="0"/>
              <a:t>.</a:t>
            </a:r>
            <a:br>
              <a:rPr lang="en-GB" dirty="0" smtClean="0"/>
            </a:br>
            <a:endParaRPr lang="en-GB" b="1" dirty="0">
              <a:solidFill>
                <a:srgbClr val="003057"/>
              </a:solidFill>
            </a:endParaRPr>
          </a:p>
          <a:p>
            <a:pPr algn="ctr"/>
            <a:r>
              <a:rPr lang="en-GB" b="1" dirty="0" smtClean="0">
                <a:solidFill>
                  <a:srgbClr val="003057"/>
                </a:solidFill>
              </a:rPr>
              <a:t>What is the focus?</a:t>
            </a:r>
          </a:p>
          <a:p>
            <a:pPr algn="ctr"/>
            <a:r>
              <a:rPr lang="en-GB" dirty="0" smtClean="0"/>
              <a:t>Introducing the sector and core skills</a:t>
            </a:r>
          </a:p>
          <a:p>
            <a:pPr algn="ctr"/>
            <a:endParaRPr lang="en-GB" dirty="0" smtClean="0"/>
          </a:p>
          <a:p>
            <a:r>
              <a:rPr lang="en-GB" dirty="0" smtClean="0"/>
              <a:t> </a:t>
            </a:r>
            <a:r>
              <a:rPr lang="en-GB" b="1" dirty="0" smtClean="0">
                <a:solidFill>
                  <a:srgbClr val="003057"/>
                </a:solidFill>
              </a:rPr>
              <a:t>Where can it lead? </a:t>
            </a:r>
          </a:p>
          <a:p>
            <a:pPr algn="ctr"/>
            <a:r>
              <a:rPr lang="en-GB" dirty="0" smtClean="0"/>
              <a:t>Further vocational and academic study </a:t>
            </a:r>
          </a:p>
          <a:p>
            <a:pPr algn="ctr"/>
            <a:r>
              <a:rPr lang="en-GB" dirty="0"/>
              <a:t>A</a:t>
            </a:r>
            <a:r>
              <a:rPr lang="en-GB" dirty="0" smtClean="0"/>
              <a:t>pprenticeships and traineeships.</a:t>
            </a:r>
            <a:endParaRPr lang="en-GB" dirty="0"/>
          </a:p>
          <a:p>
            <a:pPr algn="ctr"/>
            <a:endParaRPr lang="en-GB" sz="1200" dirty="0">
              <a:solidFill>
                <a:schemeClr val="tx2"/>
              </a:solidFill>
            </a:endParaRPr>
          </a:p>
        </p:txBody>
      </p:sp>
    </p:spTree>
    <p:extLst>
      <p:ext uri="{BB962C8B-B14F-4D97-AF65-F5344CB8AC3E}">
        <p14:creationId xmlns:p14="http://schemas.microsoft.com/office/powerpoint/2010/main" val="923005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97" y="293775"/>
            <a:ext cx="8602662" cy="658726"/>
          </a:xfrm>
        </p:spPr>
        <p:txBody>
          <a:bodyPr/>
          <a:lstStyle/>
          <a:p>
            <a:r>
              <a:rPr lang="en-GB" dirty="0" smtClean="0"/>
              <a:t>Which BTECs can you teach, and when? </a:t>
            </a:r>
            <a:endParaRPr lang="en-GB" dirty="0"/>
          </a:p>
        </p:txBody>
      </p:sp>
      <p:sp>
        <p:nvSpPr>
          <p:cNvPr id="4" name="Slide Number Placeholder 3"/>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14</a:t>
            </a:fld>
            <a:endParaRPr lang="en-GB" dirty="0"/>
          </a:p>
        </p:txBody>
      </p:sp>
      <p:graphicFrame>
        <p:nvGraphicFramePr>
          <p:cNvPr id="6" name="Table 5"/>
          <p:cNvGraphicFramePr>
            <a:graphicFrameLocks noGrp="1"/>
          </p:cNvGraphicFramePr>
          <p:nvPr>
            <p:extLst/>
          </p:nvPr>
        </p:nvGraphicFramePr>
        <p:xfrm>
          <a:off x="235497" y="952501"/>
          <a:ext cx="8262268" cy="4481329"/>
        </p:xfrm>
        <a:graphic>
          <a:graphicData uri="http://schemas.openxmlformats.org/drawingml/2006/table">
            <a:tbl>
              <a:tblPr firstRow="1" bandRow="1">
                <a:tableStyleId>{93296810-A885-4BE3-A3E7-6D5BEEA58F35}</a:tableStyleId>
              </a:tblPr>
              <a:tblGrid>
                <a:gridCol w="1487795"/>
                <a:gridCol w="3429000"/>
                <a:gridCol w="3345473"/>
              </a:tblGrid>
              <a:tr h="686179">
                <a:tc>
                  <a:txBody>
                    <a:bodyPr/>
                    <a:lstStyle/>
                    <a:p>
                      <a:pPr algn="ctr"/>
                      <a:endParaRPr lang="en-GB" sz="1600" baseline="0" dirty="0" smtClean="0">
                        <a:solidFill>
                          <a:srgbClr val="FFFFFF"/>
                        </a:solidFill>
                      </a:endParaRPr>
                    </a:p>
                  </a:txBody>
                  <a:tcPr>
                    <a:solidFill>
                      <a:schemeClr val="accent1">
                        <a:lumMod val="20000"/>
                        <a:lumOff val="80000"/>
                      </a:schemeClr>
                    </a:solidFill>
                  </a:tcPr>
                </a:tc>
                <a:tc>
                  <a:txBody>
                    <a:bodyPr/>
                    <a:lstStyle/>
                    <a:p>
                      <a:pPr algn="ctr"/>
                      <a:r>
                        <a:rPr lang="en-GB" sz="1600" dirty="0" smtClean="0">
                          <a:solidFill>
                            <a:srgbClr val="FFFFFF"/>
                          </a:solidFill>
                        </a:rPr>
                        <a:t>Level 2 qualifications you can teach now</a:t>
                      </a:r>
                      <a:endParaRPr lang="en-GB" sz="1600" baseline="0" dirty="0" smtClean="0">
                        <a:solidFill>
                          <a:srgbClr val="FFFFFF"/>
                        </a:solidFill>
                      </a:endParaRPr>
                    </a:p>
                  </a:txBody>
                  <a:tcPr>
                    <a:solidFill>
                      <a:srgbClr val="003057"/>
                    </a:solidFill>
                  </a:tcPr>
                </a:tc>
                <a:tc>
                  <a:txBody>
                    <a:bodyPr/>
                    <a:lstStyle/>
                    <a:p>
                      <a:pPr algn="ctr"/>
                      <a:r>
                        <a:rPr lang="en-GB" sz="1600" baseline="0" dirty="0" smtClean="0">
                          <a:solidFill>
                            <a:srgbClr val="FFFFFF"/>
                          </a:solidFill>
                        </a:rPr>
                        <a:t>New Level 2 qualifications you can teach from September 2017</a:t>
                      </a:r>
                      <a:endParaRPr lang="en-GB" sz="1600" dirty="0">
                        <a:solidFill>
                          <a:srgbClr val="FFFFFF"/>
                        </a:solidFill>
                      </a:endParaRPr>
                    </a:p>
                  </a:txBody>
                  <a:tcPr>
                    <a:solidFill>
                      <a:srgbClr val="003057"/>
                    </a:solidFill>
                  </a:tcPr>
                </a:tc>
              </a:tr>
              <a:tr h="1832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aseline="0" dirty="0" smtClean="0">
                        <a:solidFill>
                          <a:schemeClr val="tx1"/>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smtClean="0">
                          <a:solidFill>
                            <a:schemeClr val="tx1"/>
                          </a:solidFill>
                        </a:rPr>
                        <a:t>BTEC Firsts </a:t>
                      </a:r>
                      <a:br>
                        <a:rPr lang="en-GB" sz="1400" b="1" baseline="0" dirty="0" smtClean="0">
                          <a:solidFill>
                            <a:schemeClr val="tx1"/>
                          </a:solidFill>
                        </a:rPr>
                      </a:br>
                      <a:r>
                        <a:rPr lang="en-GB" sz="1400" baseline="0" dirty="0" smtClean="0">
                          <a:solidFill>
                            <a:schemeClr val="tx1"/>
                          </a:solidFill>
                        </a:rPr>
                        <a:t>(</a:t>
                      </a:r>
                      <a:r>
                        <a:rPr lang="en-GB" sz="1400" i="1" baseline="0" dirty="0" smtClean="0">
                          <a:solidFill>
                            <a:schemeClr val="tx1"/>
                          </a:solidFill>
                        </a:rPr>
                        <a:t>14</a:t>
                      </a:r>
                      <a:r>
                        <a:rPr lang="en-GB" sz="1400" i="1" kern="1200" dirty="0" smtClean="0">
                          <a:solidFill>
                            <a:schemeClr val="tx1"/>
                          </a:solidFill>
                          <a:effectLst/>
                          <a:latin typeface="+mn-lt"/>
                          <a:ea typeface="+mn-ea"/>
                          <a:cs typeface="+mn-cs"/>
                        </a:rPr>
                        <a:t>–</a:t>
                      </a:r>
                      <a:r>
                        <a:rPr lang="en-GB" sz="1400" i="1" dirty="0" smtClean="0">
                          <a:solidFill>
                            <a:schemeClr val="tx1"/>
                          </a:solidFill>
                        </a:rPr>
                        <a:t>19</a:t>
                      </a:r>
                      <a:r>
                        <a:rPr lang="en-GB" sz="1400" dirty="0" smtClean="0">
                          <a:solidFill>
                            <a:schemeClr val="tx1"/>
                          </a:solidFill>
                        </a:rPr>
                        <a:t>)</a:t>
                      </a:r>
                      <a:r>
                        <a:rPr lang="en-GB" sz="1400" baseline="0" dirty="0" smtClean="0">
                          <a:solidFill>
                            <a:schemeClr val="tx1"/>
                          </a:solidFill>
                        </a:rPr>
                        <a:t> </a:t>
                      </a:r>
                    </a:p>
                  </a:txBody>
                  <a:tcPr>
                    <a:solidFill>
                      <a:srgbClr val="E7EA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BTEC Level 2 Technicals </a:t>
                      </a:r>
                      <a:r>
                        <a:rPr lang="en-GB" sz="1200" b="1" dirty="0" smtClean="0">
                          <a:solidFill>
                            <a:schemeClr val="tx1"/>
                          </a:solidFill>
                        </a:rPr>
                        <a:t/>
                      </a:r>
                      <a:br>
                        <a:rPr lang="en-GB" sz="1200" b="1" dirty="0" smtClean="0">
                          <a:solidFill>
                            <a:schemeClr val="tx1"/>
                          </a:solidFill>
                        </a:rPr>
                      </a:br>
                      <a:r>
                        <a:rPr lang="en-GB" sz="1200" i="1" dirty="0" smtClean="0">
                          <a:solidFill>
                            <a:schemeClr val="tx1"/>
                          </a:solidFill>
                        </a:rPr>
                        <a:t>(Post-16) </a:t>
                      </a:r>
                      <a:endParaRPr lang="en-GB" sz="1200" i="1" dirty="0">
                        <a:solidFill>
                          <a:srgbClr val="15A0A8"/>
                        </a:solidFill>
                      </a:endParaRPr>
                    </a:p>
                  </a:txBody>
                  <a:tcPr>
                    <a:solidFill>
                      <a:srgbClr val="D4EAE4"/>
                    </a:solidFill>
                  </a:tcPr>
                </a:tc>
              </a:tr>
              <a:tr h="503310">
                <a:tc>
                  <a:txBody>
                    <a:bodyPr/>
                    <a:lstStyle/>
                    <a:p>
                      <a:pPr algn="ctr"/>
                      <a:endParaRPr lang="en-GB" sz="1400" baseline="0" dirty="0" smtClean="0">
                        <a:solidFill>
                          <a:schemeClr val="tx1"/>
                        </a:solidFill>
                      </a:endParaRPr>
                    </a:p>
                  </a:txBody>
                  <a:tcPr>
                    <a:solidFill>
                      <a:schemeClr val="accent1">
                        <a:lumMod val="20000"/>
                        <a:lumOff val="80000"/>
                      </a:schemeClr>
                    </a:solidFill>
                  </a:tcPr>
                </a:tc>
                <a:tc>
                  <a:txBody>
                    <a:bodyPr/>
                    <a:lstStyle/>
                    <a:p>
                      <a:pPr algn="ctr"/>
                      <a:endParaRPr lang="en-GB" sz="1400" baseline="0" dirty="0" smtClean="0">
                        <a:solidFill>
                          <a:schemeClr val="tx1"/>
                        </a:solidFill>
                      </a:endParaRPr>
                    </a:p>
                  </a:txBody>
                  <a:tcPr>
                    <a:solidFill>
                      <a:srgbClr val="E7EA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1"/>
                          </a:solidFill>
                        </a:rPr>
                        <a:t>Submitted for Technical Certificate (16–19) performance measures</a:t>
                      </a:r>
                      <a:endParaRPr lang="en-GB" sz="1200" i="1" dirty="0">
                        <a:solidFill>
                          <a:schemeClr val="tx1"/>
                        </a:solidFill>
                      </a:endParaRPr>
                    </a:p>
                  </a:txBody>
                  <a:tcPr>
                    <a:solidFill>
                      <a:srgbClr val="D4EAE4"/>
                    </a:solidFill>
                  </a:tcPr>
                </a:tc>
              </a:tr>
              <a:tr h="14280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smtClean="0"/>
                        <a:t>Engineering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smtClean="0">
                        <a:solidFill>
                          <a:schemeClr val="dk1"/>
                        </a:solidFill>
                        <a:effectLst/>
                        <a:latin typeface="+mn-lt"/>
                        <a:ea typeface="+mn-ea"/>
                        <a:cs typeface="+mn-cs"/>
                      </a:endParaRPr>
                    </a:p>
                  </a:txBody>
                  <a:tcPr>
                    <a:solidFill>
                      <a:schemeClr val="accent1">
                        <a:lumMod val="20000"/>
                        <a:lumOff val="80000"/>
                      </a:schemeClr>
                    </a:solidFill>
                  </a:tcPr>
                </a:tc>
                <a:tc>
                  <a:txBody>
                    <a:bodyPr/>
                    <a:lstStyle/>
                    <a:p>
                      <a:pPr marL="0" indent="0">
                        <a:buFont typeface="Arial" panose="020B0604020202020204" pitchFamily="34" charset="0"/>
                        <a:buNone/>
                      </a:pPr>
                      <a:r>
                        <a:rPr lang="en-GB" sz="1400" b="1" kern="1200" dirty="0" smtClean="0">
                          <a:solidFill>
                            <a:schemeClr val="dk1"/>
                          </a:solidFill>
                          <a:effectLst/>
                          <a:latin typeface="+mn-lt"/>
                          <a:ea typeface="+mn-ea"/>
                          <a:cs typeface="+mn-cs"/>
                        </a:rPr>
                        <a:t>BTEC Level 1/Level</a:t>
                      </a:r>
                      <a:r>
                        <a:rPr lang="en-GB" sz="1400" b="1" kern="1200" baseline="0" dirty="0" smtClean="0">
                          <a:solidFill>
                            <a:schemeClr val="dk1"/>
                          </a:solidFill>
                          <a:effectLst/>
                          <a:latin typeface="+mn-lt"/>
                          <a:ea typeface="+mn-ea"/>
                          <a:cs typeface="+mn-cs"/>
                        </a:rPr>
                        <a:t> 2 Firsts in Engineering</a:t>
                      </a:r>
                    </a:p>
                    <a:p>
                      <a:pPr marL="171450" indent="-171450">
                        <a:buFont typeface="Arial" panose="020B0604020202020204" pitchFamily="34" charset="0"/>
                        <a:buChar char="•"/>
                      </a:pPr>
                      <a:r>
                        <a:rPr lang="en-GB" sz="1200" b="0" kern="1200" baseline="0" dirty="0" smtClean="0">
                          <a:solidFill>
                            <a:schemeClr val="dk1"/>
                          </a:solidFill>
                          <a:effectLst/>
                          <a:latin typeface="+mn-lt"/>
                          <a:ea typeface="+mn-ea"/>
                          <a:cs typeface="+mn-cs"/>
                        </a:rPr>
                        <a:t>Award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dk1"/>
                          </a:solidFill>
                          <a:effectLst/>
                          <a:latin typeface="+mn-lt"/>
                          <a:ea typeface="+mn-ea"/>
                          <a:cs typeface="+mn-cs"/>
                        </a:rPr>
                        <a:t>Award in Engineering Design and Product Investigation</a:t>
                      </a:r>
                    </a:p>
                    <a:p>
                      <a:pPr marL="171450" indent="-171450">
                        <a:buFont typeface="Arial" panose="020B0604020202020204" pitchFamily="34" charset="0"/>
                        <a:buChar char="•"/>
                      </a:pPr>
                      <a:r>
                        <a:rPr lang="en-GB" sz="1200" b="0" kern="1200" baseline="0" dirty="0" smtClean="0">
                          <a:solidFill>
                            <a:schemeClr val="dk1"/>
                          </a:solidFill>
                          <a:effectLst/>
                          <a:latin typeface="+mn-lt"/>
                          <a:ea typeface="+mn-ea"/>
                          <a:cs typeface="+mn-cs"/>
                        </a:rPr>
                        <a:t>Award in Engineering Electronics and Computer Control Technologies</a:t>
                      </a:r>
                    </a:p>
                    <a:p>
                      <a:pPr marL="171450" indent="-171450">
                        <a:buFont typeface="Arial" panose="020B0604020202020204" pitchFamily="34" charset="0"/>
                        <a:buChar char="•"/>
                      </a:pPr>
                      <a:r>
                        <a:rPr lang="en-GB" sz="1200" b="0" kern="1200" baseline="0" dirty="0" smtClean="0">
                          <a:solidFill>
                            <a:schemeClr val="dk1"/>
                          </a:solidFill>
                          <a:effectLst/>
                          <a:latin typeface="+mn-lt"/>
                          <a:ea typeface="+mn-ea"/>
                          <a:cs typeface="+mn-cs"/>
                        </a:rPr>
                        <a:t>Extended Certificate</a:t>
                      </a:r>
                    </a:p>
                    <a:p>
                      <a:pPr marL="171450" indent="-171450">
                        <a:buFont typeface="Arial" panose="020B0604020202020204" pitchFamily="34" charset="0"/>
                        <a:buChar char="•"/>
                      </a:pPr>
                      <a:r>
                        <a:rPr lang="en-GB" sz="1200" b="0" kern="1200" baseline="0" dirty="0" smtClean="0">
                          <a:solidFill>
                            <a:schemeClr val="dk1"/>
                          </a:solidFill>
                          <a:effectLst/>
                          <a:latin typeface="+mn-lt"/>
                          <a:ea typeface="+mn-ea"/>
                          <a:cs typeface="+mn-cs"/>
                        </a:rPr>
                        <a:t>Diploma</a:t>
                      </a:r>
                      <a:br>
                        <a:rPr lang="en-GB" sz="1200" b="0" kern="1200" baseline="0" dirty="0" smtClean="0">
                          <a:solidFill>
                            <a:schemeClr val="dk1"/>
                          </a:solidFill>
                          <a:effectLst/>
                          <a:latin typeface="+mn-lt"/>
                          <a:ea typeface="+mn-ea"/>
                          <a:cs typeface="+mn-cs"/>
                        </a:rPr>
                      </a:br>
                      <a:endParaRPr lang="en-GB" sz="1200" b="0" kern="1200" baseline="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dirty="0" smtClean="0">
                          <a:solidFill>
                            <a:schemeClr val="dk1"/>
                          </a:solidFill>
                          <a:effectLst/>
                          <a:latin typeface="+mn-lt"/>
                          <a:ea typeface="+mn-ea"/>
                          <a:cs typeface="+mn-cs"/>
                        </a:rPr>
                        <a:t>BTEC Level </a:t>
                      </a:r>
                      <a:r>
                        <a:rPr lang="en-GB" sz="1400" b="1" kern="1200" baseline="0" dirty="0" smtClean="0">
                          <a:solidFill>
                            <a:schemeClr val="dk1"/>
                          </a:solidFill>
                          <a:effectLst/>
                          <a:latin typeface="+mn-lt"/>
                          <a:ea typeface="+mn-ea"/>
                          <a:cs typeface="+mn-cs"/>
                        </a:rPr>
                        <a:t>2 Firsts in Vehicle Technology (QCF)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dk1"/>
                          </a:solidFill>
                          <a:effectLst/>
                          <a:latin typeface="+mn-lt"/>
                          <a:ea typeface="+mn-ea"/>
                          <a:cs typeface="+mn-cs"/>
                        </a:rPr>
                        <a:t>Extended Certificate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dk1"/>
                          </a:solidFill>
                          <a:effectLst/>
                          <a:latin typeface="+mn-lt"/>
                          <a:ea typeface="+mn-ea"/>
                          <a:cs typeface="+mn-cs"/>
                        </a:rPr>
                        <a:t>Diploma</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smtClean="0"/>
                        <a:t>BTEC Level 2 Technicals</a:t>
                      </a:r>
                      <a:r>
                        <a:rPr lang="en-GB" sz="1400" b="1" baseline="0" dirty="0" smtClean="0"/>
                        <a:t> for Engineering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baseline="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baseline="0" dirty="0" smtClean="0">
                          <a:solidFill>
                            <a:schemeClr val="dk1"/>
                          </a:solidFill>
                          <a:effectLst/>
                          <a:latin typeface="+mn-lt"/>
                          <a:ea typeface="+mn-ea"/>
                          <a:cs typeface="+mn-cs"/>
                        </a:rPr>
                        <a:t>Diploma in Engineering</a:t>
                      </a:r>
                      <a:r>
                        <a:rPr lang="en-GB" sz="1400" b="1" i="0" baseline="0" dirty="0" smtClean="0"/>
                        <a:t/>
                      </a:r>
                      <a:br>
                        <a:rPr lang="en-GB" sz="1400" b="1" i="0" baseline="0" dirty="0" smtClean="0"/>
                      </a:br>
                      <a:endParaRPr lang="en-GB" sz="1400" b="1" i="0" baseline="0" dirty="0" smtClean="0"/>
                    </a:p>
                  </a:txBody>
                  <a:tcPr>
                    <a:solidFill>
                      <a:srgbClr val="FFFFFF"/>
                    </a:solidFill>
                  </a:tcPr>
                </a:tc>
              </a:tr>
            </a:tbl>
          </a:graphicData>
        </a:graphic>
      </p:graphicFrame>
      <p:sp>
        <p:nvSpPr>
          <p:cNvPr id="7" name="TextBox 6"/>
          <p:cNvSpPr txBox="1"/>
          <p:nvPr/>
        </p:nvSpPr>
        <p:spPr>
          <a:xfrm>
            <a:off x="1485167" y="5810142"/>
            <a:ext cx="7229167" cy="330072"/>
          </a:xfrm>
          <a:prstGeom prst="rect">
            <a:avLst/>
          </a:prstGeom>
          <a:solidFill>
            <a:schemeClr val="accent3">
              <a:lumMod val="20000"/>
              <a:lumOff val="80000"/>
            </a:schemeClr>
          </a:solidFill>
        </p:spPr>
        <p:txBody>
          <a:bodyPr wrap="square" lIns="72000" tIns="72000" rIns="72000" bIns="72000" rtlCol="0">
            <a:spAutoFit/>
          </a:bodyPr>
          <a:lstStyle/>
          <a:p>
            <a:r>
              <a:rPr lang="en-GB" sz="1200" b="1" dirty="0" smtClean="0">
                <a:solidFill>
                  <a:schemeClr val="tx2"/>
                </a:solidFill>
              </a:rPr>
              <a:t>Information for BTEC Level 2 Technicals is provisional and subject to regulation/accreditation.</a:t>
            </a:r>
            <a:endParaRPr lang="en-GB" sz="1200" b="1" dirty="0">
              <a:solidFill>
                <a:schemeClr val="tx2"/>
              </a:solidFill>
            </a:endParaRPr>
          </a:p>
        </p:txBody>
      </p:sp>
    </p:spTree>
    <p:extLst>
      <p:ext uri="{BB962C8B-B14F-4D97-AF65-F5344CB8AC3E}">
        <p14:creationId xmlns:p14="http://schemas.microsoft.com/office/powerpoint/2010/main" val="442443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ctrTitle"/>
          </p:nvPr>
        </p:nvSpPr>
        <p:spPr>
          <a:xfrm>
            <a:off x="2430000" y="2973600"/>
            <a:ext cx="4283998" cy="1043998"/>
          </a:xfrm>
          <a:prstGeom prst="rect">
            <a:avLst/>
          </a:prstGeom>
          <a:noFill/>
          <a:ln>
            <a:noFill/>
          </a:ln>
        </p:spPr>
        <p:txBody>
          <a:bodyPr lIns="91425" tIns="91425" rIns="91425" bIns="91425" anchor="ctr" anchorCtr="0">
            <a:noAutofit/>
          </a:bodyPr>
          <a:lstStyle/>
          <a:p>
            <a:pPr marL="0" marR="0" lvl="0" indent="0" algn="ctr" rtl="0">
              <a:lnSpc>
                <a:spcPct val="105882"/>
              </a:lnSpc>
              <a:spcBef>
                <a:spcPts val="0"/>
              </a:spcBef>
              <a:spcAft>
                <a:spcPts val="0"/>
              </a:spcAft>
              <a:buClr>
                <a:schemeClr val="dk1"/>
              </a:buClr>
              <a:buSzPct val="25000"/>
              <a:buFont typeface="Calibri"/>
              <a:buNone/>
            </a:pPr>
            <a:r>
              <a:rPr lang="en-GB" sz="3400" b="1" i="0" u="none" strike="noStrike" cap="none" dirty="0">
                <a:solidFill>
                  <a:schemeClr val="dk1"/>
                </a:solidFill>
                <a:latin typeface="Arial"/>
                <a:ea typeface="Arial"/>
                <a:cs typeface="Arial"/>
                <a:sym typeface="Arial"/>
              </a:rPr>
              <a:t>Review of </a:t>
            </a:r>
            <a:br>
              <a:rPr lang="en-GB" sz="3400" b="1" i="0" u="none" strike="noStrike" cap="none" dirty="0">
                <a:solidFill>
                  <a:schemeClr val="dk1"/>
                </a:solidFill>
                <a:latin typeface="Arial"/>
                <a:ea typeface="Arial"/>
                <a:cs typeface="Arial"/>
                <a:sym typeface="Arial"/>
              </a:rPr>
            </a:br>
            <a:r>
              <a:rPr lang="en-GB" sz="3400" b="1" i="0" u="none" strike="noStrike" cap="none" dirty="0">
                <a:solidFill>
                  <a:schemeClr val="dk1"/>
                </a:solidFill>
                <a:latin typeface="Arial"/>
                <a:ea typeface="Arial"/>
                <a:cs typeface="Arial"/>
                <a:sym typeface="Arial"/>
              </a:rPr>
              <a:t>BTEC Nationals</a:t>
            </a:r>
          </a:p>
        </p:txBody>
      </p:sp>
    </p:spTree>
    <p:extLst>
      <p:ext uri="{BB962C8B-B14F-4D97-AF65-F5344CB8AC3E}">
        <p14:creationId xmlns:p14="http://schemas.microsoft.com/office/powerpoint/2010/main" val="116968156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185050" y="-1"/>
            <a:ext cx="8588208" cy="996285"/>
          </a:xfrm>
          <a:prstGeom prst="rect">
            <a:avLst/>
          </a:prstGeom>
          <a:solidFill>
            <a:schemeClr val="accent1">
              <a:lumMod val="20000"/>
              <a:lumOff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GB" sz="2800" b="1" i="0" u="none" strike="noStrike" cap="none" dirty="0" err="1">
                <a:solidFill>
                  <a:srgbClr val="0066FF"/>
                </a:solidFill>
                <a:latin typeface="Calibri"/>
                <a:ea typeface="Calibri"/>
                <a:cs typeface="Calibri"/>
                <a:sym typeface="Calibri"/>
              </a:rPr>
              <a:t>DfE</a:t>
            </a:r>
            <a:r>
              <a:rPr lang="en-GB" sz="2800" b="1" i="0" u="none" strike="noStrike" cap="none" dirty="0">
                <a:solidFill>
                  <a:srgbClr val="0066FF"/>
                </a:solidFill>
                <a:latin typeface="Calibri"/>
                <a:ea typeface="Calibri"/>
                <a:cs typeface="Calibri"/>
                <a:sym typeface="Calibri"/>
              </a:rPr>
              <a:t> criteria for level 3 vocational qualifications </a:t>
            </a:r>
            <a:br>
              <a:rPr lang="en-GB" sz="2800" b="1" i="0" u="none" strike="noStrike" cap="none" dirty="0">
                <a:solidFill>
                  <a:srgbClr val="0066FF"/>
                </a:solidFill>
                <a:latin typeface="Calibri"/>
                <a:ea typeface="Calibri"/>
                <a:cs typeface="Calibri"/>
                <a:sym typeface="Calibri"/>
              </a:rPr>
            </a:br>
            <a:r>
              <a:rPr lang="en-GB" sz="2800" b="1" i="0" u="none" strike="noStrike" cap="none" dirty="0">
                <a:solidFill>
                  <a:srgbClr val="0066FF"/>
                </a:solidFill>
                <a:latin typeface="Calibri"/>
                <a:ea typeface="Calibri"/>
                <a:cs typeface="Calibri"/>
                <a:sym typeface="Calibri"/>
              </a:rPr>
              <a:t>in England</a:t>
            </a:r>
          </a:p>
        </p:txBody>
      </p:sp>
      <p:graphicFrame>
        <p:nvGraphicFramePr>
          <p:cNvPr id="457" name="Shape 457"/>
          <p:cNvGraphicFramePr/>
          <p:nvPr>
            <p:extLst>
              <p:ext uri="{D42A27DB-BD31-4B8C-83A1-F6EECF244321}">
                <p14:modId xmlns:p14="http://schemas.microsoft.com/office/powerpoint/2010/main" val="1631064864"/>
              </p:ext>
            </p:extLst>
          </p:nvPr>
        </p:nvGraphicFramePr>
        <p:xfrm>
          <a:off x="185050" y="996285"/>
          <a:ext cx="8588200" cy="5714240"/>
        </p:xfrm>
        <a:graphic>
          <a:graphicData uri="http://schemas.openxmlformats.org/drawingml/2006/table">
            <a:tbl>
              <a:tblPr firstRow="1" bandRow="1">
                <a:noFill/>
              </a:tblPr>
              <a:tblGrid>
                <a:gridCol w="2445650"/>
                <a:gridCol w="2723150"/>
                <a:gridCol w="2585525"/>
                <a:gridCol w="833875"/>
              </a:tblGrid>
              <a:tr h="814913">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dirty="0"/>
                        <a:t>Characteristic</a:t>
                      </a:r>
                    </a:p>
                  </a:txBody>
                  <a:tcPr marL="84400" marR="84400" marT="42200" marB="42200" anchor="ctr">
                    <a:solidFill>
                      <a:schemeClr val="accent3"/>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dirty="0"/>
                        <a:t>Applied General </a:t>
                      </a:r>
                    </a:p>
                  </a:txBody>
                  <a:tcPr marL="84400" marR="84400" marT="42200" marB="42200" anchor="ctr">
                    <a:solidFill>
                      <a:schemeClr val="accent3"/>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dirty="0"/>
                        <a:t>Tech Level</a:t>
                      </a:r>
                    </a:p>
                  </a:txBody>
                  <a:tcPr marL="84400" marR="84400" marT="42200" marB="42200" anchor="ctr">
                    <a:solidFill>
                      <a:schemeClr val="accent3"/>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dirty="0"/>
                        <a:t>Interim (2016)</a:t>
                      </a:r>
                    </a:p>
                  </a:txBody>
                  <a:tcPr marL="84400" marR="84400" marT="42200" marB="42200" anchor="ctr">
                    <a:solidFill>
                      <a:schemeClr val="accent3"/>
                    </a:solidFill>
                  </a:tcPr>
                </a:tc>
              </a:tr>
              <a:tr h="857935">
                <a:tc>
                  <a:txBody>
                    <a:bodyPr/>
                    <a:lstStyle/>
                    <a:p>
                      <a:pPr marL="0" marR="0" lvl="0" indent="0" algn="l" rtl="0">
                        <a:lnSpc>
                          <a:spcPct val="100000"/>
                        </a:lnSpc>
                        <a:spcBef>
                          <a:spcPts val="0"/>
                        </a:spcBef>
                        <a:spcAft>
                          <a:spcPts val="0"/>
                        </a:spcAft>
                        <a:buClr>
                          <a:schemeClr val="dk1"/>
                        </a:buClr>
                        <a:buSzPct val="25000"/>
                        <a:buFont typeface="Arial"/>
                        <a:buNone/>
                      </a:pPr>
                      <a:r>
                        <a:rPr lang="en-GB" sz="1600" b="1" u="none" strike="noStrike" cap="none">
                          <a:solidFill>
                            <a:schemeClr val="dk1"/>
                          </a:solidFill>
                          <a:latin typeface="Arial"/>
                          <a:ea typeface="Arial"/>
                          <a:cs typeface="Arial"/>
                          <a:sym typeface="Arial"/>
                        </a:rPr>
                        <a:t>A. Purpose</a:t>
                      </a:r>
                      <a:br>
                        <a:rPr lang="en-GB" sz="1600" b="1" u="none" strike="noStrike" cap="none">
                          <a:solidFill>
                            <a:schemeClr val="dk1"/>
                          </a:solidFill>
                          <a:latin typeface="Arial"/>
                          <a:ea typeface="Arial"/>
                          <a:cs typeface="Arial"/>
                          <a:sym typeface="Arial"/>
                        </a:rPr>
                      </a:br>
                      <a:r>
                        <a:rPr lang="en-GB" sz="1600" b="1" u="none" strike="noStrike" cap="none">
                          <a:solidFill>
                            <a:schemeClr val="dk1"/>
                          </a:solidFill>
                          <a:latin typeface="Arial"/>
                          <a:ea typeface="Arial"/>
                          <a:cs typeface="Arial"/>
                          <a:sym typeface="Arial"/>
                        </a:rPr>
                        <a:t>     Progression to…</a:t>
                      </a:r>
                    </a:p>
                  </a:txBody>
                  <a:tcPr marL="84400" marR="84400" marT="42200" marB="42200"/>
                </a:tc>
                <a:tc>
                  <a:txBody>
                    <a:bodyPr/>
                    <a:lstStyle/>
                    <a:p>
                      <a:pPr marL="0" marR="0" lvl="0" indent="0" algn="ctr" rtl="0">
                        <a:lnSpc>
                          <a:spcPct val="100000"/>
                        </a:lnSpc>
                        <a:spcBef>
                          <a:spcPts val="0"/>
                        </a:spcBef>
                        <a:spcAft>
                          <a:spcPts val="0"/>
                        </a:spcAft>
                        <a:buClr>
                          <a:schemeClr val="dk1"/>
                        </a:buClr>
                        <a:buSzPct val="25000"/>
                        <a:buFont typeface="Arial"/>
                        <a:buNone/>
                      </a:pPr>
                      <a:r>
                        <a:rPr lang="en-GB" sz="1600" u="none" strike="noStrike" cap="none">
                          <a:solidFill>
                            <a:schemeClr val="dk1"/>
                          </a:solidFill>
                          <a:latin typeface="Arial"/>
                          <a:ea typeface="Arial"/>
                          <a:cs typeface="Arial"/>
                          <a:sym typeface="Arial"/>
                        </a:rPr>
                        <a:t>... range of subjects at a higher level or to employment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dirty="0"/>
                        <a:t>... work in specific vocational areas –  directly or via HE</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300" u="none" strike="noStrike" cap="none"/>
                        <a:t>✓</a:t>
                      </a:r>
                    </a:p>
                  </a:txBody>
                  <a:tcPr marL="84400" marR="84400" marT="42200" marB="42200"/>
                </a:tc>
              </a:tr>
              <a:tr h="343179">
                <a:tc>
                  <a:txBody>
                    <a:bodyPr/>
                    <a:lstStyle/>
                    <a:p>
                      <a:pPr marL="0" marR="0" lvl="0" indent="0" algn="l" rtl="0">
                        <a:lnSpc>
                          <a:spcPct val="100000"/>
                        </a:lnSpc>
                        <a:spcBef>
                          <a:spcPts val="0"/>
                        </a:spcBef>
                        <a:spcAft>
                          <a:spcPts val="0"/>
                        </a:spcAft>
                        <a:buClr>
                          <a:schemeClr val="dk1"/>
                        </a:buClr>
                        <a:buSzPct val="25000"/>
                        <a:buFont typeface="Arial"/>
                        <a:buNone/>
                      </a:pPr>
                      <a:r>
                        <a:rPr lang="en-GB" sz="1600" b="1" u="none" strike="noStrike" cap="none">
                          <a:solidFill>
                            <a:schemeClr val="dk1"/>
                          </a:solidFill>
                          <a:latin typeface="Arial"/>
                          <a:ea typeface="Arial"/>
                          <a:cs typeface="Arial"/>
                          <a:sym typeface="Arial"/>
                        </a:rPr>
                        <a:t>B. Size</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Min 150 GLH</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dirty="0"/>
                        <a:t>Min 300 GLH</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300" u="none" strike="noStrike" cap="none"/>
                        <a:t>✓</a:t>
                      </a:r>
                    </a:p>
                  </a:txBody>
                  <a:tcPr marL="84400" marR="84400" marT="42200" marB="42200"/>
                </a:tc>
              </a:tr>
              <a:tr h="343179">
                <a:tc>
                  <a:txBody>
                    <a:bodyPr/>
                    <a:lstStyle/>
                    <a:p>
                      <a:pPr marL="0" marR="0" lvl="0" indent="0" algn="l" rtl="0">
                        <a:lnSpc>
                          <a:spcPct val="100000"/>
                        </a:lnSpc>
                        <a:spcBef>
                          <a:spcPts val="0"/>
                        </a:spcBef>
                        <a:spcAft>
                          <a:spcPts val="0"/>
                        </a:spcAft>
                        <a:buClr>
                          <a:schemeClr val="dk1"/>
                        </a:buClr>
                        <a:buSzPct val="25000"/>
                        <a:buFont typeface="Arial"/>
                        <a:buNone/>
                      </a:pPr>
                      <a:r>
                        <a:rPr lang="en-GB" sz="1600" b="1" u="none" strike="noStrike" cap="none">
                          <a:solidFill>
                            <a:schemeClr val="dk1"/>
                          </a:solidFill>
                          <a:latin typeface="Arial"/>
                          <a:ea typeface="Arial"/>
                          <a:cs typeface="Arial"/>
                          <a:sym typeface="Arial"/>
                        </a:rPr>
                        <a:t>C. Recognition</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3 HEIs</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5 employers/1 PB</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300" u="none" strike="noStrike" cap="none"/>
                        <a:t>✓</a:t>
                      </a:r>
                    </a:p>
                  </a:txBody>
                  <a:tcPr marL="84400" marR="84400" marT="42200" marB="42200"/>
                </a:tc>
              </a:tr>
              <a:tr h="333640">
                <a:tc>
                  <a:txBody>
                    <a:bodyPr/>
                    <a:lstStyle/>
                    <a:p>
                      <a:pPr marL="0" marR="0" lvl="0" indent="0" algn="l" rtl="0">
                        <a:lnSpc>
                          <a:spcPct val="100000"/>
                        </a:lnSpc>
                        <a:spcBef>
                          <a:spcPts val="0"/>
                        </a:spcBef>
                        <a:spcAft>
                          <a:spcPts val="0"/>
                        </a:spcAft>
                        <a:buClr>
                          <a:srgbClr val="000000"/>
                        </a:buClr>
                        <a:buSzPct val="25000"/>
                        <a:buFont typeface="Arial"/>
                        <a:buNone/>
                      </a:pPr>
                      <a:r>
                        <a:rPr lang="en-GB" sz="1600" b="1" u="none" strike="noStrike" cap="none"/>
                        <a:t>D. Appropriate content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Min 60% mandatory</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Min 40% mandatory</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endParaRPr sz="1300" u="none" strike="noStrike" cap="none"/>
                    </a:p>
                  </a:txBody>
                  <a:tcPr marL="84400" marR="84400" marT="42200" marB="42200"/>
                </a:tc>
              </a:tr>
              <a:tr h="581491">
                <a:tc>
                  <a:txBody>
                    <a:bodyPr/>
                    <a:lstStyle/>
                    <a:p>
                      <a:pPr marL="0" marR="0" lvl="0" indent="0" algn="l" rtl="0">
                        <a:lnSpc>
                          <a:spcPct val="100000"/>
                        </a:lnSpc>
                        <a:spcBef>
                          <a:spcPts val="0"/>
                        </a:spcBef>
                        <a:spcAft>
                          <a:spcPts val="0"/>
                        </a:spcAft>
                        <a:buClr>
                          <a:schemeClr val="dk1"/>
                        </a:buClr>
                        <a:buSzPct val="25000"/>
                        <a:buFont typeface="Arial"/>
                        <a:buNone/>
                      </a:pPr>
                      <a:r>
                        <a:rPr lang="en-GB" sz="1600" b="1" u="none" strike="noStrike" cap="none" dirty="0">
                          <a:solidFill>
                            <a:schemeClr val="dk1"/>
                          </a:solidFill>
                          <a:latin typeface="Arial"/>
                          <a:ea typeface="Arial"/>
                          <a:cs typeface="Arial"/>
                          <a:sym typeface="Arial"/>
                        </a:rPr>
                        <a:t>E. External Assessment </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Min 40%</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Min 30%</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endParaRPr sz="1300" u="none" strike="noStrike" cap="none"/>
                    </a:p>
                  </a:txBody>
                  <a:tcPr marL="84400" marR="84400" marT="42200" marB="42200"/>
                </a:tc>
              </a:tr>
              <a:tr h="581491">
                <a:tc>
                  <a:txBody>
                    <a:bodyPr/>
                    <a:lstStyle/>
                    <a:p>
                      <a:pPr marL="0" marR="0" lvl="0" indent="0" algn="l" rtl="0">
                        <a:lnSpc>
                          <a:spcPct val="100000"/>
                        </a:lnSpc>
                        <a:spcBef>
                          <a:spcPts val="0"/>
                        </a:spcBef>
                        <a:spcAft>
                          <a:spcPts val="0"/>
                        </a:spcAft>
                        <a:buClr>
                          <a:schemeClr val="dk1"/>
                        </a:buClr>
                        <a:buSzPct val="25000"/>
                        <a:buFont typeface="Arial"/>
                        <a:buNone/>
                      </a:pPr>
                      <a:r>
                        <a:rPr lang="en-GB" sz="1600" b="1" u="none" strike="noStrike" cap="none">
                          <a:solidFill>
                            <a:schemeClr val="dk1"/>
                          </a:solidFill>
                          <a:latin typeface="Arial"/>
                          <a:ea typeface="Arial"/>
                          <a:cs typeface="Arial"/>
                          <a:sym typeface="Arial"/>
                        </a:rPr>
                        <a:t>F. Synoptic Assessment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endParaRPr sz="1300" u="none" strike="noStrike" cap="none"/>
                    </a:p>
                  </a:txBody>
                  <a:tcPr marL="84400" marR="84400" marT="42200" marB="42200"/>
                </a:tc>
              </a:tr>
              <a:tr h="333640">
                <a:tc>
                  <a:txBody>
                    <a:bodyPr/>
                    <a:lstStyle/>
                    <a:p>
                      <a:pPr marL="0" marR="0" lvl="0" indent="0" algn="l" rtl="0">
                        <a:lnSpc>
                          <a:spcPct val="100000"/>
                        </a:lnSpc>
                        <a:spcBef>
                          <a:spcPts val="0"/>
                        </a:spcBef>
                        <a:spcAft>
                          <a:spcPts val="0"/>
                        </a:spcAft>
                        <a:buClr>
                          <a:schemeClr val="dk1"/>
                        </a:buClr>
                        <a:buSzPct val="25000"/>
                        <a:buFont typeface="Arial"/>
                        <a:buNone/>
                      </a:pPr>
                      <a:r>
                        <a:rPr lang="en-GB" sz="1600" b="1" u="none" strike="noStrike" cap="none">
                          <a:solidFill>
                            <a:schemeClr val="dk1"/>
                          </a:solidFill>
                          <a:latin typeface="Arial"/>
                          <a:ea typeface="Arial"/>
                          <a:cs typeface="Arial"/>
                          <a:sym typeface="Arial"/>
                        </a:rPr>
                        <a:t>G. Grading </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endParaRPr sz="1300" u="none" strike="noStrike" cap="none"/>
                    </a:p>
                  </a:txBody>
                  <a:tcPr marL="84400" marR="84400" marT="42200" marB="42200"/>
                </a:tc>
              </a:tr>
              <a:tr h="581491">
                <a:tc>
                  <a:txBody>
                    <a:bodyPr/>
                    <a:lstStyle/>
                    <a:p>
                      <a:pPr marL="0" marR="0" lvl="0" indent="0" algn="l" rtl="0">
                        <a:lnSpc>
                          <a:spcPct val="100000"/>
                        </a:lnSpc>
                        <a:spcBef>
                          <a:spcPts val="0"/>
                        </a:spcBef>
                        <a:spcAft>
                          <a:spcPts val="0"/>
                        </a:spcAft>
                        <a:buClr>
                          <a:schemeClr val="dk1"/>
                        </a:buClr>
                        <a:buSzPct val="25000"/>
                        <a:buFont typeface="Arial"/>
                        <a:buNone/>
                      </a:pPr>
                      <a:r>
                        <a:rPr lang="en-GB" sz="1600" b="1" u="none" strike="noStrike" cap="none">
                          <a:solidFill>
                            <a:schemeClr val="dk1"/>
                          </a:solidFill>
                          <a:latin typeface="Arial"/>
                          <a:ea typeface="Arial"/>
                          <a:cs typeface="Arial"/>
                          <a:sym typeface="Arial"/>
                        </a:rPr>
                        <a:t>H. Employer involvement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endParaRPr sz="1600" u="none" strike="noStrike" cap="none"/>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Delivery/assessment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endParaRPr sz="1300" u="none" strike="noStrike" cap="none"/>
                    </a:p>
                  </a:txBody>
                  <a:tcPr marL="84400" marR="84400" marT="42200" marB="42200"/>
                </a:tc>
              </a:tr>
              <a:tr h="333640">
                <a:tc>
                  <a:txBody>
                    <a:bodyPr/>
                    <a:lstStyle/>
                    <a:p>
                      <a:pPr marL="0" marR="0" lvl="0" indent="0" algn="l" rtl="0">
                        <a:lnSpc>
                          <a:spcPct val="100000"/>
                        </a:lnSpc>
                        <a:spcBef>
                          <a:spcPts val="0"/>
                        </a:spcBef>
                        <a:spcAft>
                          <a:spcPts val="0"/>
                        </a:spcAft>
                        <a:buClr>
                          <a:schemeClr val="dk1"/>
                        </a:buClr>
                        <a:buSzPct val="25000"/>
                        <a:buFont typeface="Arial"/>
                        <a:buNone/>
                      </a:pPr>
                      <a:r>
                        <a:rPr lang="en-GB" sz="1600" b="1" u="none" strike="noStrike" cap="none">
                          <a:solidFill>
                            <a:schemeClr val="dk1"/>
                          </a:solidFill>
                          <a:latin typeface="Arial"/>
                          <a:ea typeface="Arial"/>
                          <a:cs typeface="Arial"/>
                          <a:sym typeface="Arial"/>
                        </a:rPr>
                        <a:t>I. Progression </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endParaRPr sz="1300" u="none" strike="noStrike" cap="none"/>
                    </a:p>
                  </a:txBody>
                  <a:tcPr marL="84400" marR="84400" marT="42200" marB="42200"/>
                </a:tc>
              </a:tr>
              <a:tr h="609641">
                <a:tc>
                  <a:txBody>
                    <a:bodyPr/>
                    <a:lstStyle/>
                    <a:p>
                      <a:pPr marL="0" marR="0" lvl="0" indent="0" algn="l" rtl="0">
                        <a:lnSpc>
                          <a:spcPct val="100000"/>
                        </a:lnSpc>
                        <a:spcBef>
                          <a:spcPts val="0"/>
                        </a:spcBef>
                        <a:spcAft>
                          <a:spcPts val="0"/>
                        </a:spcAft>
                        <a:buClr>
                          <a:schemeClr val="dk1"/>
                        </a:buClr>
                        <a:buSzPct val="25000"/>
                        <a:buFont typeface="Arial"/>
                        <a:buNone/>
                      </a:pPr>
                      <a:r>
                        <a:rPr lang="en-GB" sz="1600" b="1" u="none" strike="noStrike" cap="none">
                          <a:solidFill>
                            <a:schemeClr val="dk1"/>
                          </a:solidFill>
                          <a:latin typeface="Arial"/>
                          <a:ea typeface="Arial"/>
                          <a:cs typeface="Arial"/>
                          <a:sym typeface="Arial"/>
                        </a:rPr>
                        <a:t>J. Proven Track Record</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dirty="0"/>
                        <a:t>Take-up in first 2 </a:t>
                      </a:r>
                      <a:r>
                        <a:rPr lang="en-GB" sz="1600" u="none" strike="noStrike" cap="none" dirty="0" err="1"/>
                        <a:t>yrs</a:t>
                      </a:r>
                      <a:endParaRPr lang="en-GB" sz="1600" u="none" strike="noStrike" cap="none" dirty="0"/>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r>
                        <a:rPr lang="en-GB" sz="1600" u="none" strike="noStrike" cap="none"/>
                        <a:t>Take-up in first 2 yrs</a:t>
                      </a:r>
                    </a:p>
                  </a:txBody>
                  <a:tcPr marL="84400" marR="84400" marT="42200" marB="42200"/>
                </a:tc>
                <a:tc>
                  <a:txBody>
                    <a:bodyPr/>
                    <a:lstStyle/>
                    <a:p>
                      <a:pPr marL="0" marR="0" lvl="0" indent="0" algn="ctr" rtl="0">
                        <a:lnSpc>
                          <a:spcPct val="100000"/>
                        </a:lnSpc>
                        <a:spcBef>
                          <a:spcPts val="0"/>
                        </a:spcBef>
                        <a:spcAft>
                          <a:spcPts val="0"/>
                        </a:spcAft>
                        <a:buClr>
                          <a:srgbClr val="000000"/>
                        </a:buClr>
                        <a:buSzPct val="25000"/>
                        <a:buFont typeface="Arial"/>
                        <a:buNone/>
                      </a:pPr>
                      <a:endParaRPr sz="1300" u="none" strike="noStrike" cap="none" dirty="0"/>
                    </a:p>
                  </a:txBody>
                  <a:tcPr marL="84400" marR="84400" marT="42200" marB="42200"/>
                </a:tc>
              </a:tr>
            </a:tbl>
          </a:graphicData>
        </a:graphic>
      </p:graphicFrame>
    </p:spTree>
    <p:extLst>
      <p:ext uri="{BB962C8B-B14F-4D97-AF65-F5344CB8AC3E}">
        <p14:creationId xmlns:p14="http://schemas.microsoft.com/office/powerpoint/2010/main" val="137812421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8602662" cy="1096875"/>
          </a:xfrm>
        </p:spPr>
        <p:txBody>
          <a:bodyPr/>
          <a:lstStyle/>
          <a:p>
            <a:r>
              <a:rPr lang="en-GB" dirty="0" smtClean="0"/>
              <a:t>Which new courses are available from September 2016?</a:t>
            </a:r>
            <a:endParaRPr lang="en-US" dirty="0"/>
          </a:p>
        </p:txBody>
      </p:sp>
      <p:sp>
        <p:nvSpPr>
          <p:cNvPr id="3" name="Text Placeholder 2"/>
          <p:cNvSpPr>
            <a:spLocks noGrp="1"/>
          </p:cNvSpPr>
          <p:nvPr>
            <p:ph type="body" sz="quarter" idx="4294967295"/>
          </p:nvPr>
        </p:nvSpPr>
        <p:spPr>
          <a:xfrm>
            <a:off x="542925" y="1704975"/>
            <a:ext cx="8216063" cy="444667"/>
          </a:xfrm>
          <a:prstGeom prst="rect">
            <a:avLst/>
          </a:prstGeom>
        </p:spPr>
        <p:txBody>
          <a:bodyPr/>
          <a:lstStyle/>
          <a:p>
            <a:r>
              <a:rPr lang="en-US" dirty="0" smtClean="0"/>
              <a:t>The following sectors have new BTEC Nationals courses that you can start teaching now.</a:t>
            </a:r>
            <a:endParaRPr lang="en-US" dirty="0"/>
          </a:p>
        </p:txBody>
      </p:sp>
      <p:sp>
        <p:nvSpPr>
          <p:cNvPr id="4" name="Slide Number Placeholder 3"/>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17</a:t>
            </a:fld>
            <a:endParaRPr lang="en-GB" dirty="0"/>
          </a:p>
        </p:txBody>
      </p:sp>
      <p:pic>
        <p:nvPicPr>
          <p:cNvPr id="3074" name="Picture 2" descr="Animal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224639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pplied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1905" y="231104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t and De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966" y="2246398"/>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usin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8533" y="2307718"/>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ildren's Play Learning and Develop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6550" y="224639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ompu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5750" y="228967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reative Digital Me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338" y="356235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Engineer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1905" y="371000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terprise and Entrepreneurshi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0050" y="371000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ealth and Social Ca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8533" y="368499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nformation Technolog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6550" y="371000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ealth and Social Car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5750" y="3710008"/>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Performing Art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297" y="492920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Spor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91905" y="5108973"/>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Sports and exercise Scienc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57966" y="5025966"/>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89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18</a:t>
            </a:fld>
            <a:endParaRPr lang="en-GB" dirty="0"/>
          </a:p>
        </p:txBody>
      </p:sp>
      <p:sp>
        <p:nvSpPr>
          <p:cNvPr id="5" name="Title 1"/>
          <p:cNvSpPr txBox="1">
            <a:spLocks/>
          </p:cNvSpPr>
          <p:nvPr/>
        </p:nvSpPr>
        <p:spPr>
          <a:xfrm>
            <a:off x="540000" y="252997"/>
            <a:ext cx="6359526" cy="944475"/>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400" b="1" kern="1200">
                <a:solidFill>
                  <a:schemeClr val="tx2"/>
                </a:solidFill>
                <a:latin typeface="+mj-lt"/>
                <a:ea typeface="+mj-ea"/>
                <a:cs typeface="+mj-cs"/>
              </a:defRPr>
            </a:lvl1pPr>
          </a:lstStyle>
          <a:p>
            <a:r>
              <a:rPr lang="en-GB" dirty="0" smtClean="0"/>
              <a:t>How assessment works…</a:t>
            </a:r>
            <a:endParaRPr lang="en-US" dirty="0"/>
          </a:p>
        </p:txBody>
      </p:sp>
      <p:sp>
        <p:nvSpPr>
          <p:cNvPr id="6" name="Text Placeholder 17"/>
          <p:cNvSpPr>
            <a:spLocks noGrp="1"/>
          </p:cNvSpPr>
          <p:nvPr>
            <p:ph type="body" sz="quarter" idx="4294967295"/>
          </p:nvPr>
        </p:nvSpPr>
        <p:spPr>
          <a:xfrm>
            <a:off x="466734" y="803136"/>
            <a:ext cx="8198773" cy="647700"/>
          </a:xfrm>
          <a:prstGeom prst="rect">
            <a:avLst/>
          </a:prstGeom>
        </p:spPr>
        <p:txBody>
          <a:bodyPr/>
          <a:lstStyle/>
          <a:p>
            <a:r>
              <a:rPr lang="en-GB" dirty="0"/>
              <a:t>Your new BTEC Nationals use a combination of assessment styles so your learners can</a:t>
            </a:r>
            <a:r>
              <a:rPr lang="en-GB" dirty="0" smtClean="0"/>
              <a:t>:</a:t>
            </a:r>
            <a:endParaRPr lang="en-GB" dirty="0"/>
          </a:p>
          <a:p>
            <a:pPr marL="285750" indent="-285750">
              <a:buFont typeface="Arial" panose="020B0604020202020204" pitchFamily="34" charset="0"/>
              <a:buChar char="•"/>
            </a:pPr>
            <a:r>
              <a:rPr lang="en-GB" dirty="0"/>
              <a:t>showcase their skills and apply their knowledge in an appropriate, work-related context</a:t>
            </a:r>
          </a:p>
          <a:p>
            <a:pPr marL="285750" indent="-285750">
              <a:buFont typeface="Arial" panose="020B0604020202020204" pitchFamily="34" charset="0"/>
              <a:buChar char="•"/>
            </a:pPr>
            <a:r>
              <a:rPr lang="en-GB" dirty="0"/>
              <a:t>evidence their achievements when applying to enter higher education or employment.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97106604"/>
              </p:ext>
            </p:extLst>
          </p:nvPr>
        </p:nvGraphicFramePr>
        <p:xfrm>
          <a:off x="334850" y="2350650"/>
          <a:ext cx="8403923" cy="3632200"/>
        </p:xfrm>
        <a:graphic>
          <a:graphicData uri="http://schemas.openxmlformats.org/drawingml/2006/table">
            <a:tbl>
              <a:tblPr firstRow="1" bandRow="1">
                <a:tableStyleId>{93296810-A885-4BE3-A3E7-6D5BEEA58F35}</a:tableStyleId>
              </a:tblPr>
              <a:tblGrid>
                <a:gridCol w="2663894"/>
                <a:gridCol w="208280"/>
                <a:gridCol w="2634166"/>
                <a:gridCol w="213002"/>
                <a:gridCol w="2684581"/>
              </a:tblGrid>
              <a:tr h="370840">
                <a:tc>
                  <a:txBody>
                    <a:bodyPr/>
                    <a:lstStyle/>
                    <a:p>
                      <a:pPr algn="ctr"/>
                      <a:r>
                        <a:rPr lang="en-GB" sz="2400" dirty="0" smtClean="0">
                          <a:solidFill>
                            <a:srgbClr val="FFFFFF"/>
                          </a:solidFill>
                        </a:rPr>
                        <a:t>Assignments</a:t>
                      </a:r>
                    </a:p>
                    <a:p>
                      <a:pPr algn="ctr"/>
                      <a:endParaRPr lang="en-GB" sz="2400" dirty="0" smtClean="0">
                        <a:solidFill>
                          <a:srgbClr val="FFFFFF"/>
                        </a:solidFill>
                      </a:endParaRPr>
                    </a:p>
                    <a:p>
                      <a:pPr algn="ctr"/>
                      <a:endParaRPr lang="en-GB" dirty="0">
                        <a:solidFill>
                          <a:srgbClr val="FFFFFF"/>
                        </a:solidFill>
                      </a:endParaRPr>
                    </a:p>
                  </a:txBody>
                  <a:tcPr>
                    <a:lnR w="12700" cmpd="sng">
                      <a:noFill/>
                    </a:lnR>
                    <a:solidFill>
                      <a:schemeClr val="accent1">
                        <a:lumMod val="75000"/>
                      </a:schemeClr>
                    </a:solidFill>
                  </a:tcPr>
                </a:tc>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smtClean="0">
                          <a:solidFill>
                            <a:schemeClr val="tx2"/>
                          </a:solidFill>
                        </a:rPr>
                        <a:t>Tasks</a:t>
                      </a:r>
                      <a:endParaRPr lang="en-GB" dirty="0">
                        <a:solidFill>
                          <a:schemeClr val="tx2"/>
                        </a:solidFill>
                      </a:endParaRPr>
                    </a:p>
                  </a:txBody>
                  <a:tcPr>
                    <a:lnL w="12700" cmpd="sng">
                      <a:noFill/>
                    </a:lnL>
                    <a:lnR w="12700" cmpd="sng">
                      <a:noFill/>
                    </a:lnR>
                  </a:tcPr>
                </a:tc>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smtClean="0">
                          <a:solidFill>
                            <a:srgbClr val="FFFFFF"/>
                          </a:solidFill>
                        </a:rPr>
                        <a:t>Written Exams</a:t>
                      </a:r>
                      <a:endParaRPr lang="en-GB" dirty="0">
                        <a:solidFill>
                          <a:srgbClr val="FFFFFF"/>
                        </a:solidFill>
                      </a:endParaRPr>
                    </a:p>
                  </a:txBody>
                  <a:tcPr>
                    <a:lnL w="12700" cmpd="sng">
                      <a:noFill/>
                    </a:lnL>
                    <a:solidFill>
                      <a:schemeClr val="accent5"/>
                    </a:solidFill>
                  </a:tcPr>
                </a:tc>
              </a:tr>
              <a:tr h="370840">
                <a:tc>
                  <a:txBody>
                    <a:bodyPr/>
                    <a:lstStyle/>
                    <a:p>
                      <a:endParaRPr lang="en-GB" dirty="0"/>
                    </a:p>
                  </a:txBody>
                  <a:tcPr>
                    <a:lnR w="12700" cmpd="sng">
                      <a:noFill/>
                    </a:lnR>
                    <a:solidFill>
                      <a:schemeClr val="accent1">
                        <a:lumMod val="20000"/>
                        <a:lumOff val="80000"/>
                      </a:schemeClr>
                    </a:solid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solidFill>
                      <a:schemeClr val="bg2">
                        <a:lumMod val="10000"/>
                        <a:lumOff val="90000"/>
                      </a:schemeClr>
                    </a:solid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solidFill>
                      <a:schemeClr val="accent5">
                        <a:lumMod val="20000"/>
                        <a:lumOff val="80000"/>
                      </a:schemeClr>
                    </a:solidFill>
                  </a:tcPr>
                </a:tc>
              </a:tr>
              <a:tr h="370840">
                <a:tc>
                  <a:txBody>
                    <a:bodyPr/>
                    <a:lstStyle/>
                    <a:p>
                      <a:endParaRPr lang="en-GB" dirty="0"/>
                    </a:p>
                  </a:txBody>
                  <a:tcPr>
                    <a:lnR w="12700" cmpd="sng">
                      <a:noFill/>
                    </a:lnR>
                    <a:solidFill>
                      <a:schemeClr val="accent1">
                        <a:lumMod val="20000"/>
                        <a:lumOff val="80000"/>
                      </a:schemeClr>
                    </a:solid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lnL w="12700" cmpd="sng">
                      <a:noFill/>
                    </a:lnL>
                    <a:lnR w="12700" cmpd="sng">
                      <a:noFill/>
                    </a:lnR>
                    <a:solidFill>
                      <a:schemeClr val="bg2">
                        <a:lumMod val="10000"/>
                        <a:lumOff val="90000"/>
                      </a:schemeClr>
                    </a:solid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solidFill>
                      <a:schemeClr val="accent5">
                        <a:lumMod val="20000"/>
                        <a:lumOff val="80000"/>
                      </a:schemeClr>
                    </a:solidFill>
                  </a:tcPr>
                </a:tc>
              </a:tr>
            </a:tbl>
          </a:graphicData>
        </a:graphic>
      </p:graphicFrame>
      <p:sp>
        <p:nvSpPr>
          <p:cNvPr id="8" name="Text Placeholder 11"/>
          <p:cNvSpPr>
            <a:spLocks noGrp="1"/>
          </p:cNvSpPr>
          <p:nvPr>
            <p:ph type="body" sz="quarter" idx="4294967295"/>
          </p:nvPr>
        </p:nvSpPr>
        <p:spPr>
          <a:xfrm>
            <a:off x="746070" y="2854078"/>
            <a:ext cx="2191109" cy="428625"/>
          </a:xfrm>
          <a:prstGeom prst="rect">
            <a:avLst/>
          </a:prstGeom>
        </p:spPr>
        <p:txBody>
          <a:bodyPr/>
          <a:lstStyle/>
          <a:p>
            <a:pPr algn="ctr"/>
            <a:r>
              <a:rPr lang="en-GB" sz="1400" b="1" dirty="0">
                <a:solidFill>
                  <a:srgbClr val="FFFFFF"/>
                </a:solidFill>
                <a:ea typeface="Arial"/>
                <a:cs typeface="Arial"/>
                <a:sym typeface="Arial"/>
              </a:rPr>
              <a:t>Set and marked by you </a:t>
            </a:r>
            <a:br>
              <a:rPr lang="en-GB" sz="1400" b="1" dirty="0">
                <a:solidFill>
                  <a:srgbClr val="FFFFFF"/>
                </a:solidFill>
                <a:ea typeface="Arial"/>
                <a:cs typeface="Arial"/>
                <a:sym typeface="Arial"/>
              </a:rPr>
            </a:br>
            <a:r>
              <a:rPr lang="en-GB" sz="1400" b="1" dirty="0">
                <a:solidFill>
                  <a:srgbClr val="FFFFFF"/>
                </a:solidFill>
                <a:ea typeface="Arial"/>
                <a:cs typeface="Arial"/>
                <a:sym typeface="Arial"/>
              </a:rPr>
              <a:t>(internal assessment)</a:t>
            </a:r>
            <a:r>
              <a:rPr lang="en-GB" sz="1400" b="1" dirty="0">
                <a:solidFill>
                  <a:srgbClr val="FFFFFF"/>
                </a:solidFill>
              </a:rPr>
              <a:t> </a:t>
            </a:r>
          </a:p>
        </p:txBody>
      </p:sp>
      <p:sp>
        <p:nvSpPr>
          <p:cNvPr id="9" name="Text Placeholder 13"/>
          <p:cNvSpPr txBox="1">
            <a:spLocks/>
          </p:cNvSpPr>
          <p:nvPr/>
        </p:nvSpPr>
        <p:spPr>
          <a:xfrm>
            <a:off x="3361385" y="2834556"/>
            <a:ext cx="2537138" cy="428625"/>
          </a:xfrm>
          <a:prstGeom prst="rect">
            <a:avLst/>
          </a:prstGeom>
        </p:spPr>
        <p:txBody>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b="1" dirty="0">
                <a:solidFill>
                  <a:schemeClr val="tx2"/>
                </a:solidFill>
              </a:rPr>
              <a:t>Set and marked by Pearson (external assessment)</a:t>
            </a:r>
          </a:p>
        </p:txBody>
      </p:sp>
      <p:sp>
        <p:nvSpPr>
          <p:cNvPr id="10" name="Text Placeholder 13"/>
          <p:cNvSpPr txBox="1">
            <a:spLocks/>
          </p:cNvSpPr>
          <p:nvPr/>
        </p:nvSpPr>
        <p:spPr>
          <a:xfrm>
            <a:off x="6177196" y="2854078"/>
            <a:ext cx="2537138" cy="428625"/>
          </a:xfrm>
          <a:prstGeom prst="rect">
            <a:avLst/>
          </a:prstGeom>
        </p:spPr>
        <p:txBody>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b="1" dirty="0">
                <a:solidFill>
                  <a:srgbClr val="FFFFFF"/>
                </a:solidFill>
              </a:rPr>
              <a:t>Set and marked by Pearson (external assessment)</a:t>
            </a:r>
          </a:p>
        </p:txBody>
      </p:sp>
      <p:sp>
        <p:nvSpPr>
          <p:cNvPr id="11" name="Rectangle 10"/>
          <p:cNvSpPr/>
          <p:nvPr/>
        </p:nvSpPr>
        <p:spPr>
          <a:xfrm>
            <a:off x="334850" y="3407729"/>
            <a:ext cx="2640966" cy="3323987"/>
          </a:xfrm>
          <a:prstGeom prst="rect">
            <a:avLst/>
          </a:prstGeom>
          <a:solidFill>
            <a:schemeClr val="accent1">
              <a:lumMod val="20000"/>
              <a:lumOff val="80000"/>
            </a:schemeClr>
          </a:solidFill>
          <a:ln>
            <a:solidFill>
              <a:schemeClr val="accent5"/>
            </a:solidFill>
          </a:ln>
        </p:spPr>
        <p:txBody>
          <a:bodyPr wrap="square">
            <a:spAutoFit/>
          </a:bodyPr>
          <a:lstStyle/>
          <a:p>
            <a:pPr algn="ctr"/>
            <a:r>
              <a:rPr lang="en-GB" sz="1400" b="1" dirty="0" smtClean="0">
                <a:latin typeface="Verdana-Bold"/>
              </a:rPr>
              <a:t>Resubmission </a:t>
            </a:r>
            <a:br>
              <a:rPr lang="en-GB" sz="1400" b="1" dirty="0" smtClean="0">
                <a:latin typeface="Verdana-Bold"/>
              </a:rPr>
            </a:br>
            <a:r>
              <a:rPr lang="en-GB" sz="1400" b="1" dirty="0" smtClean="0">
                <a:latin typeface="Verdana-Bold"/>
              </a:rPr>
              <a:t>(to improve grade)</a:t>
            </a:r>
            <a:endParaRPr lang="en-GB" sz="1400" b="1" dirty="0">
              <a:latin typeface="Verdana-Bold"/>
            </a:endParaRPr>
          </a:p>
          <a:p>
            <a:pPr algn="ctr"/>
            <a:r>
              <a:rPr lang="en-GB" sz="1400" dirty="0" smtClean="0">
                <a:latin typeface="Verdana" panose="020B0604030504040204" pitchFamily="34" charset="0"/>
              </a:rPr>
              <a:t>A learner may be allowed to re-submit evidence within 15 days of receiving their original grade.</a:t>
            </a:r>
            <a:endParaRPr lang="en-GB" sz="1400" dirty="0">
              <a:latin typeface="Verdana" panose="020B0604030504040204" pitchFamily="34" charset="0"/>
            </a:endParaRPr>
          </a:p>
          <a:p>
            <a:pPr algn="ctr"/>
            <a:r>
              <a:rPr lang="en-GB" sz="1400" b="1" dirty="0" smtClean="0">
                <a:latin typeface="Verdana-Bold"/>
              </a:rPr>
              <a:t/>
            </a:r>
            <a:br>
              <a:rPr lang="en-GB" sz="1400" b="1" dirty="0" smtClean="0">
                <a:latin typeface="Verdana-Bold"/>
              </a:rPr>
            </a:br>
            <a:r>
              <a:rPr lang="en-GB" sz="1400" b="1" dirty="0" smtClean="0">
                <a:latin typeface="Verdana-Bold"/>
              </a:rPr>
              <a:t>Re-takes (unit not Passed)</a:t>
            </a:r>
            <a:endParaRPr lang="en-GB" sz="1400" b="1" dirty="0">
              <a:latin typeface="Verdana-Bold"/>
            </a:endParaRPr>
          </a:p>
          <a:p>
            <a:pPr algn="ctr"/>
            <a:r>
              <a:rPr lang="en-GB" sz="1400" dirty="0">
                <a:latin typeface="Verdana" panose="020B0604030504040204" pitchFamily="34" charset="0"/>
              </a:rPr>
              <a:t>If a learner </a:t>
            </a:r>
            <a:r>
              <a:rPr lang="en-GB" sz="1400" dirty="0" smtClean="0">
                <a:latin typeface="Verdana" panose="020B0604030504040204" pitchFamily="34" charset="0"/>
              </a:rPr>
              <a:t>doesn’t achieve </a:t>
            </a:r>
            <a:r>
              <a:rPr lang="en-GB" sz="1400" dirty="0">
                <a:latin typeface="Verdana" panose="020B0604030504040204" pitchFamily="34" charset="0"/>
              </a:rPr>
              <a:t>a Pass </a:t>
            </a:r>
            <a:r>
              <a:rPr lang="en-GB" sz="1400" dirty="0" smtClean="0">
                <a:latin typeface="Verdana" panose="020B0604030504040204" pitchFamily="34" charset="0"/>
              </a:rPr>
              <a:t>from an initial submission or re-submission</a:t>
            </a:r>
            <a:r>
              <a:rPr lang="en-GB" sz="1400" dirty="0">
                <a:latin typeface="Verdana" panose="020B0604030504040204" pitchFamily="34" charset="0"/>
              </a:rPr>
              <a:t>, they </a:t>
            </a:r>
            <a:r>
              <a:rPr lang="en-GB" sz="1400" dirty="0" smtClean="0">
                <a:latin typeface="Verdana" panose="020B0604030504040204" pitchFamily="34" charset="0"/>
              </a:rPr>
              <a:t>can have </a:t>
            </a:r>
            <a:r>
              <a:rPr lang="en-GB" sz="1400" dirty="0">
                <a:latin typeface="Verdana" panose="020B0604030504040204" pitchFamily="34" charset="0"/>
              </a:rPr>
              <a:t>one re-take of a </a:t>
            </a:r>
            <a:r>
              <a:rPr lang="en-GB" sz="1400" dirty="0" smtClean="0">
                <a:latin typeface="Verdana" panose="020B0604030504040204" pitchFamily="34" charset="0"/>
              </a:rPr>
              <a:t>brand-new </a:t>
            </a:r>
            <a:r>
              <a:rPr lang="en-GB" sz="1400" dirty="0">
                <a:latin typeface="Verdana" panose="020B0604030504040204" pitchFamily="34" charset="0"/>
              </a:rPr>
              <a:t>assignment which </a:t>
            </a:r>
            <a:r>
              <a:rPr lang="en-GB" sz="1400" dirty="0" smtClean="0">
                <a:latin typeface="Verdana" panose="020B0604030504040204" pitchFamily="34" charset="0"/>
              </a:rPr>
              <a:t>is set </a:t>
            </a:r>
            <a:r>
              <a:rPr lang="en-GB" sz="1400" dirty="0">
                <a:latin typeface="Verdana" panose="020B0604030504040204" pitchFamily="34" charset="0"/>
              </a:rPr>
              <a:t>at Pass level only.</a:t>
            </a:r>
            <a:endParaRPr lang="en-GB" sz="1400" dirty="0"/>
          </a:p>
        </p:txBody>
      </p:sp>
      <p:sp>
        <p:nvSpPr>
          <p:cNvPr id="12" name="TextBox 11"/>
          <p:cNvSpPr txBox="1"/>
          <p:nvPr/>
        </p:nvSpPr>
        <p:spPr>
          <a:xfrm>
            <a:off x="3222580" y="5955174"/>
            <a:ext cx="5507495" cy="422405"/>
          </a:xfrm>
          <a:prstGeom prst="rect">
            <a:avLst/>
          </a:prstGeom>
          <a:solidFill>
            <a:srgbClr val="E7EAEB"/>
          </a:solidFill>
          <a:ln>
            <a:solidFill>
              <a:schemeClr val="accent5"/>
            </a:solidFill>
          </a:ln>
        </p:spPr>
        <p:txBody>
          <a:bodyPr wrap="square" lIns="72000" tIns="72000" rIns="72000" bIns="72000" rtlCol="0">
            <a:spAutoFit/>
          </a:bodyPr>
          <a:lstStyle/>
          <a:p>
            <a:pPr algn="ctr"/>
            <a:r>
              <a:rPr lang="en-GB" b="1" dirty="0" smtClean="0"/>
              <a:t>One resit </a:t>
            </a:r>
            <a:r>
              <a:rPr lang="en-GB" dirty="0" smtClean="0"/>
              <a:t>allowed for external assessments. </a:t>
            </a:r>
          </a:p>
        </p:txBody>
      </p:sp>
      <p:sp>
        <p:nvSpPr>
          <p:cNvPr id="13" name="Text Placeholder 14"/>
          <p:cNvSpPr txBox="1">
            <a:spLocks/>
          </p:cNvSpPr>
          <p:nvPr/>
        </p:nvSpPr>
        <p:spPr>
          <a:xfrm>
            <a:off x="3231278" y="3546639"/>
            <a:ext cx="2581275" cy="2132705"/>
          </a:xfrm>
          <a:prstGeom prst="rect">
            <a:avLst/>
          </a:prstGeom>
        </p:spPr>
        <p:txBody>
          <a:bodyPr lIns="72000" tIns="72000" rIns="72000" bIns="72000"/>
          <a:lst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2000" dirty="0" smtClean="0"/>
          </a:p>
          <a:p>
            <a:pPr algn="ctr">
              <a:lnSpc>
                <a:spcPct val="100000"/>
              </a:lnSpc>
            </a:pPr>
            <a:r>
              <a:rPr lang="en-GB" sz="2000" dirty="0" smtClean="0"/>
              <a:t>Tasks are completed in controlled conditions; some tasks include pre-released materials.</a:t>
            </a:r>
          </a:p>
          <a:p>
            <a:pPr algn="ctr"/>
            <a:endParaRPr lang="en-US" sz="2000" dirty="0"/>
          </a:p>
        </p:txBody>
      </p:sp>
      <p:sp>
        <p:nvSpPr>
          <p:cNvPr id="14" name="Text Placeholder 16"/>
          <p:cNvSpPr txBox="1">
            <a:spLocks/>
          </p:cNvSpPr>
          <p:nvPr/>
        </p:nvSpPr>
        <p:spPr>
          <a:xfrm>
            <a:off x="6068015" y="3602093"/>
            <a:ext cx="2597492" cy="1552036"/>
          </a:xfrm>
          <a:prstGeom prst="rect">
            <a:avLst/>
          </a:prstGeom>
        </p:spPr>
        <p:txBody>
          <a:bodyPr lIns="72000" tIns="72000" rIns="72000" bIns="72000"/>
          <a:lst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smtClean="0"/>
          </a:p>
          <a:p>
            <a:pPr algn="ctr">
              <a:lnSpc>
                <a:spcPct val="100000"/>
              </a:lnSpc>
            </a:pPr>
            <a:r>
              <a:rPr lang="en-GB" sz="2000" dirty="0"/>
              <a:t>Learners draw on essential information to create written answers to practical questions.</a:t>
            </a:r>
          </a:p>
          <a:p>
            <a:endParaRPr lang="en-GB" dirty="0" smtClean="0"/>
          </a:p>
          <a:p>
            <a:endParaRPr lang="en-GB" dirty="0"/>
          </a:p>
        </p:txBody>
      </p:sp>
    </p:spTree>
    <p:extLst>
      <p:ext uri="{BB962C8B-B14F-4D97-AF65-F5344CB8AC3E}">
        <p14:creationId xmlns:p14="http://schemas.microsoft.com/office/powerpoint/2010/main" val="1578530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EAE4"/>
        </a:solidFill>
        <a:effectLst/>
      </p:bgPr>
    </p:bg>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09025" y="94250"/>
            <a:ext cx="4268699" cy="1011900"/>
          </a:xfrm>
          <a:prstGeom prst="rect">
            <a:avLst/>
          </a:prstGeom>
          <a:noFill/>
          <a:ln>
            <a:noFill/>
          </a:ln>
        </p:spPr>
        <p:txBody>
          <a:bodyPr lIns="91425" tIns="91425" rIns="91425" bIns="91425" anchor="t" anchorCtr="0">
            <a:noAutofit/>
          </a:bodyPr>
          <a:lstStyle/>
          <a:p>
            <a:pPr marL="0" marR="0" lvl="0" indent="0" algn="l" rtl="0">
              <a:lnSpc>
                <a:spcPct val="118000"/>
              </a:lnSpc>
              <a:spcBef>
                <a:spcPts val="0"/>
              </a:spcBef>
              <a:spcAft>
                <a:spcPts val="0"/>
              </a:spcAft>
              <a:buClr>
                <a:srgbClr val="007FA3"/>
              </a:buClr>
              <a:buSzPct val="25000"/>
              <a:buFont typeface="Times New Roman"/>
              <a:buNone/>
            </a:pPr>
            <a:r>
              <a:rPr lang="en-US" sz="3000" b="1" i="0" u="none" strike="noStrike" cap="none" dirty="0" smtClean="0">
                <a:solidFill>
                  <a:srgbClr val="007FA3"/>
                </a:solidFill>
                <a:latin typeface="Arial"/>
                <a:ea typeface="Arial"/>
                <a:cs typeface="Arial"/>
                <a:sym typeface="Arial"/>
              </a:rPr>
              <a:t>HNC/HND Engineering </a:t>
            </a:r>
            <a:endParaRPr lang="en-US" sz="3000" b="1" i="0" u="none" strike="noStrike" cap="none" dirty="0">
              <a:solidFill>
                <a:srgbClr val="007FA3"/>
              </a:solidFill>
              <a:latin typeface="Arial"/>
              <a:ea typeface="Arial"/>
              <a:cs typeface="Arial"/>
              <a:sym typeface="Arial"/>
            </a:endParaRPr>
          </a:p>
        </p:txBody>
      </p:sp>
      <p:sp>
        <p:nvSpPr>
          <p:cNvPr id="212" name="Shape 212"/>
          <p:cNvSpPr txBox="1"/>
          <p:nvPr/>
        </p:nvSpPr>
        <p:spPr>
          <a:xfrm>
            <a:off x="8553710" y="6433875"/>
            <a:ext cx="433500" cy="125399"/>
          </a:xfrm>
          <a:prstGeom prst="rect">
            <a:avLst/>
          </a:prstGeom>
          <a:noFill/>
          <a:ln>
            <a:noFill/>
          </a:ln>
        </p:spPr>
        <p:txBody>
          <a:bodyPr lIns="0" tIns="0" rIns="0" bIns="0" anchor="ctr"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19</a:t>
            </a:fld>
            <a:endParaRPr lang="en-US"/>
          </a:p>
        </p:txBody>
      </p:sp>
      <p:pic>
        <p:nvPicPr>
          <p:cNvPr id="213" name="Shape 213" descr="Lucy_Vigrass_cog_usb_RGB.png"/>
          <p:cNvPicPr preferRelativeResize="0"/>
          <p:nvPr/>
        </p:nvPicPr>
        <p:blipFill rotWithShape="1">
          <a:blip r:embed="rId3">
            <a:alphaModFix/>
          </a:blip>
          <a:srcRect l="16629" r="18051"/>
          <a:stretch/>
        </p:blipFill>
        <p:spPr>
          <a:xfrm>
            <a:off x="5914725" y="-55825"/>
            <a:ext cx="3285000" cy="6858000"/>
          </a:xfrm>
          <a:prstGeom prst="rect">
            <a:avLst/>
          </a:prstGeom>
          <a:noFill/>
          <a:ln>
            <a:noFill/>
          </a:ln>
        </p:spPr>
      </p:pic>
      <p:sp>
        <p:nvSpPr>
          <p:cNvPr id="214" name="Shape 214"/>
          <p:cNvSpPr txBox="1"/>
          <p:nvPr/>
        </p:nvSpPr>
        <p:spPr>
          <a:xfrm>
            <a:off x="353600" y="874700"/>
            <a:ext cx="5387699" cy="5024100"/>
          </a:xfrm>
          <a:prstGeom prst="rect">
            <a:avLst/>
          </a:prstGeom>
          <a:noFill/>
          <a:ln>
            <a:noFill/>
          </a:ln>
        </p:spPr>
        <p:txBody>
          <a:bodyPr lIns="91425" tIns="91425" rIns="91425" bIns="91425" anchor="t" anchorCtr="0">
            <a:noAutofit/>
          </a:bodyPr>
          <a:lstStyle/>
          <a:p>
            <a:pPr>
              <a:buClr>
                <a:srgbClr val="000000"/>
              </a:buClr>
              <a:buSzPct val="25000"/>
              <a:buFont typeface="Arial"/>
              <a:buNone/>
            </a:pPr>
            <a:r>
              <a:rPr lang="en-US" dirty="0">
                <a:solidFill>
                  <a:srgbClr val="003057"/>
                </a:solidFill>
              </a:rPr>
              <a:t>There are three separate Higher Nationals in the new Engineering </a:t>
            </a:r>
            <a:r>
              <a:rPr lang="en-US" dirty="0" smtClean="0">
                <a:solidFill>
                  <a:srgbClr val="003057"/>
                </a:solidFill>
              </a:rPr>
              <a:t>suite (list of units available upon request):</a:t>
            </a:r>
            <a:endParaRPr lang="en-US" dirty="0">
              <a:solidFill>
                <a:srgbClr val="003057"/>
              </a:solidFill>
            </a:endParaRPr>
          </a:p>
          <a:p>
            <a:pPr>
              <a:buClr>
                <a:srgbClr val="000000"/>
              </a:buClr>
              <a:buFont typeface="Arial"/>
              <a:buNone/>
            </a:pPr>
            <a:endParaRPr dirty="0">
              <a:solidFill>
                <a:srgbClr val="003057"/>
              </a:solidFill>
            </a:endParaRPr>
          </a:p>
          <a:p>
            <a:pPr>
              <a:buClr>
                <a:srgbClr val="003057"/>
              </a:buClr>
              <a:buSzPct val="25000"/>
            </a:pPr>
            <a:r>
              <a:rPr lang="en-US" dirty="0" smtClean="0">
                <a:solidFill>
                  <a:srgbClr val="003057"/>
                </a:solidFill>
              </a:rPr>
              <a:t>1. Engineering</a:t>
            </a:r>
            <a:r>
              <a:rPr lang="en-US" dirty="0">
                <a:solidFill>
                  <a:srgbClr val="003057"/>
                </a:solidFill>
              </a:rPr>
              <a:t>, 5 pathways at HNC and </a:t>
            </a:r>
            <a:r>
              <a:rPr lang="en-US" dirty="0" smtClean="0">
                <a:solidFill>
                  <a:srgbClr val="003057"/>
                </a:solidFill>
              </a:rPr>
              <a:t>HND</a:t>
            </a:r>
          </a:p>
          <a:p>
            <a:pPr>
              <a:buClr>
                <a:srgbClr val="003057"/>
              </a:buClr>
              <a:buSzPct val="25000"/>
            </a:pPr>
            <a:endParaRPr lang="en-US" dirty="0">
              <a:solidFill>
                <a:srgbClr val="003057"/>
              </a:solidFill>
            </a:endParaRPr>
          </a:p>
          <a:p>
            <a:pPr marL="285750" indent="-285750">
              <a:buClr>
                <a:srgbClr val="003057"/>
              </a:buClr>
              <a:buSzPct val="50000"/>
              <a:buFont typeface="Courier New" panose="02070309020205020404" pitchFamily="49" charset="0"/>
              <a:buChar char="o"/>
            </a:pPr>
            <a:r>
              <a:rPr lang="en-US" dirty="0" smtClean="0">
                <a:solidFill>
                  <a:srgbClr val="003057"/>
                </a:solidFill>
              </a:rPr>
              <a:t>Electrical </a:t>
            </a:r>
            <a:r>
              <a:rPr lang="en-US" dirty="0">
                <a:solidFill>
                  <a:srgbClr val="003057"/>
                </a:solidFill>
              </a:rPr>
              <a:t>and </a:t>
            </a:r>
            <a:r>
              <a:rPr lang="en-US" dirty="0" smtClean="0">
                <a:solidFill>
                  <a:srgbClr val="003057"/>
                </a:solidFill>
              </a:rPr>
              <a:t>Electronic</a:t>
            </a:r>
          </a:p>
          <a:p>
            <a:pPr marL="285750" indent="-285750">
              <a:buClr>
                <a:srgbClr val="003057"/>
              </a:buClr>
              <a:buSzPct val="50000"/>
              <a:buFont typeface="Courier New" panose="02070309020205020404" pitchFamily="49" charset="0"/>
              <a:buChar char="o"/>
            </a:pPr>
            <a:r>
              <a:rPr lang="en-US" dirty="0" smtClean="0">
                <a:solidFill>
                  <a:srgbClr val="003057"/>
                </a:solidFill>
              </a:rPr>
              <a:t>General</a:t>
            </a:r>
          </a:p>
          <a:p>
            <a:pPr marL="285750" indent="-285750">
              <a:buClr>
                <a:srgbClr val="003057"/>
              </a:buClr>
              <a:buSzPct val="50000"/>
              <a:buFont typeface="Courier New" panose="02070309020205020404" pitchFamily="49" charset="0"/>
              <a:buChar char="o"/>
            </a:pPr>
            <a:r>
              <a:rPr lang="en-US" dirty="0" smtClean="0">
                <a:solidFill>
                  <a:srgbClr val="003057"/>
                </a:solidFill>
              </a:rPr>
              <a:t>Manufacturing</a:t>
            </a:r>
          </a:p>
          <a:p>
            <a:pPr marL="285750" indent="-285750">
              <a:buClr>
                <a:srgbClr val="003057"/>
              </a:buClr>
              <a:buSzPct val="50000"/>
              <a:buFont typeface="Courier New" panose="02070309020205020404" pitchFamily="49" charset="0"/>
              <a:buChar char="o"/>
            </a:pPr>
            <a:r>
              <a:rPr lang="en-US" dirty="0" smtClean="0">
                <a:solidFill>
                  <a:srgbClr val="003057"/>
                </a:solidFill>
              </a:rPr>
              <a:t>Mechanical</a:t>
            </a:r>
          </a:p>
          <a:p>
            <a:pPr marL="285750" indent="-285750">
              <a:buClr>
                <a:srgbClr val="003057"/>
              </a:buClr>
              <a:buSzPct val="50000"/>
              <a:buFont typeface="Courier New" panose="02070309020205020404" pitchFamily="49" charset="0"/>
              <a:buChar char="o"/>
            </a:pPr>
            <a:r>
              <a:rPr lang="en-US" dirty="0" smtClean="0">
                <a:solidFill>
                  <a:srgbClr val="003057"/>
                </a:solidFill>
              </a:rPr>
              <a:t>Operations</a:t>
            </a:r>
            <a:endParaRPr lang="en-US" dirty="0">
              <a:solidFill>
                <a:srgbClr val="003057"/>
              </a:solidFill>
            </a:endParaRPr>
          </a:p>
          <a:p>
            <a:pPr>
              <a:buClr>
                <a:srgbClr val="000000"/>
              </a:buClr>
              <a:buFont typeface="Arial"/>
              <a:buNone/>
            </a:pPr>
            <a:endParaRPr dirty="0">
              <a:solidFill>
                <a:srgbClr val="003057"/>
              </a:solidFill>
            </a:endParaRPr>
          </a:p>
          <a:p>
            <a:pPr>
              <a:buClr>
                <a:srgbClr val="000000"/>
              </a:buClr>
              <a:buSzPct val="25000"/>
              <a:buFont typeface="Arial"/>
              <a:buNone/>
            </a:pPr>
            <a:r>
              <a:rPr lang="en-US" dirty="0">
                <a:solidFill>
                  <a:srgbClr val="003057"/>
                </a:solidFill>
              </a:rPr>
              <a:t>2. Nuclear Reactor Operations Engineering</a:t>
            </a:r>
            <a:r>
              <a:rPr lang="en-US" dirty="0" smtClean="0">
                <a:solidFill>
                  <a:srgbClr val="003057"/>
                </a:solidFill>
              </a:rPr>
              <a:t>, with </a:t>
            </a:r>
            <a:r>
              <a:rPr lang="en-US" dirty="0">
                <a:solidFill>
                  <a:srgbClr val="003057"/>
                </a:solidFill>
              </a:rPr>
              <a:t>two pathways at HNC and one at HND</a:t>
            </a:r>
          </a:p>
          <a:p>
            <a:pPr>
              <a:buClr>
                <a:srgbClr val="000000"/>
              </a:buClr>
              <a:buFont typeface="Arial"/>
              <a:buNone/>
            </a:pPr>
            <a:endParaRPr dirty="0">
              <a:solidFill>
                <a:srgbClr val="003057"/>
              </a:solidFill>
            </a:endParaRPr>
          </a:p>
          <a:p>
            <a:pPr marL="457200" indent="-228600">
              <a:buClr>
                <a:srgbClr val="003057"/>
              </a:buClr>
              <a:buSzPct val="100000"/>
              <a:buFont typeface="Arial"/>
              <a:buChar char="●"/>
            </a:pPr>
            <a:r>
              <a:rPr lang="en-US" dirty="0">
                <a:solidFill>
                  <a:srgbClr val="003057"/>
                </a:solidFill>
              </a:rPr>
              <a:t>Mechanical (HNC)</a:t>
            </a:r>
          </a:p>
          <a:p>
            <a:pPr marL="457200" indent="-228600">
              <a:buClr>
                <a:srgbClr val="003057"/>
              </a:buClr>
              <a:buSzPct val="100000"/>
              <a:buFont typeface="Arial"/>
              <a:buChar char="●"/>
            </a:pPr>
            <a:r>
              <a:rPr lang="en-US" dirty="0">
                <a:solidFill>
                  <a:srgbClr val="003057"/>
                </a:solidFill>
              </a:rPr>
              <a:t>Electrical and Electronic (HNC)</a:t>
            </a:r>
          </a:p>
          <a:p>
            <a:pPr marL="457200" indent="-228600">
              <a:buClr>
                <a:srgbClr val="003057"/>
              </a:buClr>
              <a:buSzPct val="100000"/>
              <a:buFont typeface="Arial"/>
              <a:buChar char="●"/>
            </a:pPr>
            <a:r>
              <a:rPr lang="en-US" dirty="0">
                <a:solidFill>
                  <a:srgbClr val="003057"/>
                </a:solidFill>
              </a:rPr>
              <a:t>Nuclear Reactor Operations Engineering (HND)</a:t>
            </a:r>
          </a:p>
          <a:p>
            <a:pPr>
              <a:buClr>
                <a:srgbClr val="000000"/>
              </a:buClr>
              <a:buFont typeface="Arial"/>
              <a:buNone/>
            </a:pPr>
            <a:endParaRPr dirty="0">
              <a:solidFill>
                <a:srgbClr val="003057"/>
              </a:solidFill>
            </a:endParaRPr>
          </a:p>
          <a:p>
            <a:pPr>
              <a:buClr>
                <a:srgbClr val="000000"/>
              </a:buClr>
              <a:buSzPct val="25000"/>
              <a:buFont typeface="Arial"/>
              <a:buNone/>
            </a:pPr>
            <a:r>
              <a:rPr lang="en-US" dirty="0">
                <a:solidFill>
                  <a:srgbClr val="003057"/>
                </a:solidFill>
              </a:rPr>
              <a:t>3. Aeronautical Engineering (HNC and HND)</a:t>
            </a:r>
          </a:p>
          <a:p>
            <a:pPr>
              <a:buClr>
                <a:srgbClr val="003057"/>
              </a:buClr>
              <a:buFont typeface="Arial"/>
              <a:buNone/>
            </a:pPr>
            <a:endParaRPr dirty="0">
              <a:solidFill>
                <a:srgbClr val="003057"/>
              </a:solidFill>
            </a:endParaRPr>
          </a:p>
        </p:txBody>
      </p:sp>
    </p:spTree>
    <p:extLst>
      <p:ext uri="{BB962C8B-B14F-4D97-AF65-F5344CB8AC3E}">
        <p14:creationId xmlns:p14="http://schemas.microsoft.com/office/powerpoint/2010/main" val="13312726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NFEC Regional Update	</a:t>
            </a:r>
            <a:endParaRPr lang="en-GB" dirty="0"/>
          </a:p>
        </p:txBody>
      </p:sp>
      <p:sp>
        <p:nvSpPr>
          <p:cNvPr id="3" name="Text Placeholder 2"/>
          <p:cNvSpPr>
            <a:spLocks noGrp="1"/>
          </p:cNvSpPr>
          <p:nvPr>
            <p:ph type="body" idx="1"/>
          </p:nvPr>
        </p:nvSpPr>
        <p:spPr/>
        <p:txBody>
          <a:bodyPr/>
          <a:lstStyle/>
          <a:p>
            <a:pPr marL="285750" indent="-285750">
              <a:lnSpc>
                <a:spcPct val="200000"/>
              </a:lnSpc>
              <a:buFont typeface="Arial" panose="020B0604020202020204" pitchFamily="34" charset="0"/>
              <a:buChar char="•"/>
            </a:pPr>
            <a:r>
              <a:rPr lang="en-GB" dirty="0" smtClean="0"/>
              <a:t>Higher Nationals in Engineering</a:t>
            </a:r>
          </a:p>
          <a:p>
            <a:pPr marL="285750" indent="-285750">
              <a:lnSpc>
                <a:spcPct val="200000"/>
              </a:lnSpc>
              <a:buFont typeface="Arial" panose="020B0604020202020204" pitchFamily="34" charset="0"/>
              <a:buChar char="•"/>
            </a:pPr>
            <a:r>
              <a:rPr lang="en-GB" dirty="0" smtClean="0"/>
              <a:t>BTEC Technical qualifications Update</a:t>
            </a:r>
          </a:p>
          <a:p>
            <a:pPr marL="285750" indent="-285750">
              <a:lnSpc>
                <a:spcPct val="200000"/>
              </a:lnSpc>
              <a:buFont typeface="Arial" panose="020B0604020202020204" pitchFamily="34" charset="0"/>
              <a:buChar char="•"/>
            </a:pPr>
            <a:r>
              <a:rPr lang="en-GB" dirty="0" smtClean="0"/>
              <a:t>Apprenticeships – new standards</a:t>
            </a:r>
            <a:endParaRPr lang="en-GB" dirty="0"/>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SzPct val="25000"/>
              <a:buNone/>
            </a:pPr>
            <a:fld id="{00000000-1234-1234-1234-123412341234}" type="slidenum">
              <a:rPr lang="en-GB" sz="800" b="1" i="0" u="none" strike="noStrike" cap="none" smtClean="0">
                <a:solidFill>
                  <a:schemeClr val="dk2"/>
                </a:solidFill>
                <a:latin typeface="Arial"/>
                <a:ea typeface="Arial"/>
                <a:cs typeface="Arial"/>
                <a:sym typeface="Arial"/>
              </a:rPr>
              <a:t>2</a:t>
            </a:fld>
            <a:endParaRPr lang="en-GB" sz="800" b="1"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965756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EAE4"/>
        </a:solidFill>
        <a:effectLst/>
      </p:bgPr>
    </p:bg>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53200" y="150075"/>
            <a:ext cx="4268699" cy="1011900"/>
          </a:xfrm>
          <a:prstGeom prst="rect">
            <a:avLst/>
          </a:prstGeom>
          <a:noFill/>
          <a:ln>
            <a:noFill/>
          </a:ln>
        </p:spPr>
        <p:txBody>
          <a:bodyPr lIns="91425" tIns="91425" rIns="91425" bIns="91425" anchor="t" anchorCtr="0">
            <a:noAutofit/>
          </a:bodyPr>
          <a:lstStyle/>
          <a:p>
            <a:pPr marL="0" marR="0" lvl="0" indent="0" algn="l" rtl="0">
              <a:lnSpc>
                <a:spcPct val="118000"/>
              </a:lnSpc>
              <a:spcBef>
                <a:spcPts val="0"/>
              </a:spcBef>
              <a:spcAft>
                <a:spcPts val="0"/>
              </a:spcAft>
              <a:buClr>
                <a:srgbClr val="007FA3"/>
              </a:buClr>
              <a:buSzPct val="25000"/>
              <a:buFont typeface="Times New Roman"/>
              <a:buNone/>
            </a:pPr>
            <a:r>
              <a:rPr lang="en-US" sz="3000" b="1" i="0" u="none" strike="noStrike" cap="none">
                <a:solidFill>
                  <a:srgbClr val="007FA3"/>
                </a:solidFill>
                <a:latin typeface="Arial"/>
                <a:ea typeface="Arial"/>
                <a:cs typeface="Arial"/>
                <a:sym typeface="Arial"/>
              </a:rPr>
              <a:t>Engineering, core units - all pathways</a:t>
            </a:r>
          </a:p>
          <a:p>
            <a:pPr marL="0" marR="0" lvl="0" indent="0" algn="l" rtl="0">
              <a:lnSpc>
                <a:spcPct val="118000"/>
              </a:lnSpc>
              <a:spcBef>
                <a:spcPts val="0"/>
              </a:spcBef>
              <a:spcAft>
                <a:spcPts val="0"/>
              </a:spcAft>
              <a:buClr>
                <a:srgbClr val="007FA3"/>
              </a:buClr>
              <a:buSzPct val="25000"/>
              <a:buFont typeface="Times New Roman"/>
              <a:buNone/>
            </a:pPr>
            <a:endParaRPr sz="3000" b="1" i="0" u="none" strike="noStrike" cap="none">
              <a:solidFill>
                <a:srgbClr val="007FA3"/>
              </a:solidFill>
              <a:latin typeface="Arial"/>
              <a:ea typeface="Arial"/>
              <a:cs typeface="Arial"/>
              <a:sym typeface="Arial"/>
            </a:endParaRPr>
          </a:p>
        </p:txBody>
      </p:sp>
      <p:sp>
        <p:nvSpPr>
          <p:cNvPr id="221" name="Shape 221"/>
          <p:cNvSpPr txBox="1"/>
          <p:nvPr/>
        </p:nvSpPr>
        <p:spPr>
          <a:xfrm>
            <a:off x="8497885" y="6489700"/>
            <a:ext cx="433500" cy="125399"/>
          </a:xfrm>
          <a:prstGeom prst="rect">
            <a:avLst/>
          </a:prstGeom>
          <a:noFill/>
          <a:ln>
            <a:noFill/>
          </a:ln>
        </p:spPr>
        <p:txBody>
          <a:bodyPr lIns="0" tIns="0" rIns="0" bIns="0" anchor="ctr"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20</a:t>
            </a:fld>
            <a:endParaRPr lang="en-US"/>
          </a:p>
        </p:txBody>
      </p:sp>
      <p:pic>
        <p:nvPicPr>
          <p:cNvPr id="222" name="Shape 222" descr="Lucy_Vigrass_cog_usb_RGB.png"/>
          <p:cNvPicPr preferRelativeResize="0"/>
          <p:nvPr/>
        </p:nvPicPr>
        <p:blipFill rotWithShape="1">
          <a:blip r:embed="rId3">
            <a:alphaModFix/>
          </a:blip>
          <a:srcRect l="16629" r="18052"/>
          <a:stretch/>
        </p:blipFill>
        <p:spPr>
          <a:xfrm>
            <a:off x="5858900" y="0"/>
            <a:ext cx="3285000" cy="6858000"/>
          </a:xfrm>
          <a:prstGeom prst="rect">
            <a:avLst/>
          </a:prstGeom>
          <a:noFill/>
          <a:ln>
            <a:noFill/>
          </a:ln>
        </p:spPr>
      </p:pic>
      <p:sp>
        <p:nvSpPr>
          <p:cNvPr id="223" name="Shape 223"/>
          <p:cNvSpPr txBox="1"/>
          <p:nvPr/>
        </p:nvSpPr>
        <p:spPr>
          <a:xfrm>
            <a:off x="353200" y="1162000"/>
            <a:ext cx="5493900" cy="5184299"/>
          </a:xfrm>
          <a:prstGeom prst="rect">
            <a:avLst/>
          </a:prstGeom>
          <a:noFill/>
          <a:ln>
            <a:noFill/>
          </a:ln>
        </p:spPr>
        <p:txBody>
          <a:bodyPr lIns="91425" tIns="91425" rIns="91425" bIns="91425" anchor="t" anchorCtr="0">
            <a:noAutofit/>
          </a:bodyPr>
          <a:lstStyle/>
          <a:p>
            <a:pPr>
              <a:buClr>
                <a:srgbClr val="000000"/>
              </a:buClr>
              <a:buFont typeface="Arial"/>
              <a:buNone/>
            </a:pPr>
            <a:endParaRPr>
              <a:solidFill>
                <a:srgbClr val="003057"/>
              </a:solidFill>
            </a:endParaRPr>
          </a:p>
          <a:p>
            <a:pPr>
              <a:buClr>
                <a:srgbClr val="000000"/>
              </a:buClr>
              <a:buSzPct val="25000"/>
              <a:buFont typeface="Arial"/>
              <a:buNone/>
            </a:pPr>
            <a:r>
              <a:rPr lang="en-US">
                <a:solidFill>
                  <a:srgbClr val="003057"/>
                </a:solidFill>
              </a:rPr>
              <a:t>All Engineering pathways share a common core at level 4 and level 5:</a:t>
            </a:r>
          </a:p>
          <a:p>
            <a:pPr>
              <a:buClr>
                <a:srgbClr val="003057"/>
              </a:buClr>
              <a:buFont typeface="Arial"/>
              <a:buNone/>
            </a:pPr>
            <a:endParaRPr>
              <a:solidFill>
                <a:srgbClr val="003057"/>
              </a:solidFill>
            </a:endParaRPr>
          </a:p>
          <a:p>
            <a:pPr>
              <a:buClr>
                <a:srgbClr val="003057"/>
              </a:buClr>
              <a:buSzPct val="25000"/>
              <a:buFont typeface="Arial"/>
              <a:buNone/>
            </a:pPr>
            <a:r>
              <a:rPr lang="en-US">
                <a:solidFill>
                  <a:srgbClr val="003057"/>
                </a:solidFill>
              </a:rPr>
              <a:t>HNC Core:</a:t>
            </a:r>
          </a:p>
          <a:p>
            <a:pPr marL="457200" indent="-317500">
              <a:buClr>
                <a:srgbClr val="003057"/>
              </a:buClr>
              <a:buSzPct val="100000"/>
              <a:buFont typeface="Arial"/>
              <a:buChar char="●"/>
            </a:pPr>
            <a:r>
              <a:rPr lang="en-US">
                <a:solidFill>
                  <a:srgbClr val="003057"/>
                </a:solidFill>
              </a:rPr>
              <a:t>Engineering Design (15 credits)</a:t>
            </a:r>
          </a:p>
          <a:p>
            <a:pPr marL="457200" indent="-317500">
              <a:buClr>
                <a:srgbClr val="003057"/>
              </a:buClr>
              <a:buSzPct val="100000"/>
              <a:buFont typeface="Arial"/>
              <a:buChar char="●"/>
            </a:pPr>
            <a:r>
              <a:rPr lang="en-US">
                <a:solidFill>
                  <a:srgbClr val="003057"/>
                </a:solidFill>
              </a:rPr>
              <a:t>Engineering Mathematics (15 credits)</a:t>
            </a:r>
          </a:p>
          <a:p>
            <a:pPr marL="457200" indent="-317500">
              <a:buClr>
                <a:srgbClr val="003057"/>
              </a:buClr>
              <a:buSzPct val="100000"/>
              <a:buFont typeface="Arial"/>
              <a:buChar char="●"/>
            </a:pPr>
            <a:r>
              <a:rPr lang="en-US">
                <a:solidFill>
                  <a:srgbClr val="003057"/>
                </a:solidFill>
              </a:rPr>
              <a:t>Engineering Science (15 credits)</a:t>
            </a:r>
          </a:p>
          <a:p>
            <a:pPr marL="457200" indent="-228600">
              <a:buClr>
                <a:srgbClr val="003057"/>
              </a:buClr>
              <a:buSzPct val="100000"/>
              <a:buFont typeface="Arial"/>
              <a:buChar char="●"/>
            </a:pPr>
            <a:r>
              <a:rPr lang="en-US">
                <a:solidFill>
                  <a:srgbClr val="003057"/>
                </a:solidFill>
              </a:rPr>
              <a:t>Managing a Professional Engineering Project (15 credits - assessed via Pearson-set assignment)</a:t>
            </a:r>
          </a:p>
          <a:p>
            <a:pPr>
              <a:buClr>
                <a:srgbClr val="000000"/>
              </a:buClr>
              <a:buFont typeface="Arial"/>
              <a:buNone/>
            </a:pPr>
            <a:endParaRPr>
              <a:solidFill>
                <a:srgbClr val="003057"/>
              </a:solidFill>
            </a:endParaRPr>
          </a:p>
          <a:p>
            <a:pPr>
              <a:buClr>
                <a:srgbClr val="000000"/>
              </a:buClr>
              <a:buFont typeface="Arial"/>
              <a:buNone/>
            </a:pPr>
            <a:endParaRPr>
              <a:solidFill>
                <a:srgbClr val="003057"/>
              </a:solidFill>
            </a:endParaRPr>
          </a:p>
          <a:p>
            <a:pPr>
              <a:buClr>
                <a:srgbClr val="003057"/>
              </a:buClr>
              <a:buSzPct val="25000"/>
              <a:buFont typeface="Arial"/>
              <a:buNone/>
            </a:pPr>
            <a:r>
              <a:rPr lang="en-US">
                <a:solidFill>
                  <a:srgbClr val="003057"/>
                </a:solidFill>
              </a:rPr>
              <a:t>HND Core:</a:t>
            </a:r>
          </a:p>
          <a:p>
            <a:pPr marL="457200" indent="-228600">
              <a:buClr>
                <a:srgbClr val="003057"/>
              </a:buClr>
              <a:buSzPct val="100000"/>
              <a:buFont typeface="Arial"/>
              <a:buChar char="●"/>
            </a:pPr>
            <a:r>
              <a:rPr lang="en-US">
                <a:solidFill>
                  <a:srgbClr val="003057"/>
                </a:solidFill>
              </a:rPr>
              <a:t>Professional Engineering Management (15 credits - assessed via Pearson-set assignment)</a:t>
            </a:r>
          </a:p>
          <a:p>
            <a:pPr marL="457200" indent="-317500">
              <a:buClr>
                <a:srgbClr val="003057"/>
              </a:buClr>
              <a:buSzPct val="100000"/>
              <a:buFont typeface="Arial"/>
              <a:buChar char="●"/>
            </a:pPr>
            <a:r>
              <a:rPr lang="en-US">
                <a:solidFill>
                  <a:srgbClr val="003057"/>
                </a:solidFill>
              </a:rPr>
              <a:t>Research Project (30 credits)</a:t>
            </a:r>
          </a:p>
          <a:p>
            <a:pPr>
              <a:buClr>
                <a:srgbClr val="000000"/>
              </a:buClr>
              <a:buFont typeface="Arial"/>
              <a:buNone/>
            </a:pPr>
            <a:endParaRPr>
              <a:solidFill>
                <a:srgbClr val="003057"/>
              </a:solidFill>
            </a:endParaRPr>
          </a:p>
          <a:p>
            <a:pPr>
              <a:buClr>
                <a:srgbClr val="000000"/>
              </a:buClr>
              <a:buSzPct val="25000"/>
              <a:buFont typeface="Arial"/>
              <a:buNone/>
            </a:pPr>
            <a:r>
              <a:rPr lang="en-US">
                <a:solidFill>
                  <a:srgbClr val="003057"/>
                </a:solidFill>
              </a:rPr>
              <a:t>There are a total of 64 other Specialist and Optional units across all of the Engineering pathways, allowing flexibility, specialisation and in-depth subject coverage.</a:t>
            </a:r>
          </a:p>
          <a:p>
            <a:pPr>
              <a:buClr>
                <a:srgbClr val="000000"/>
              </a:buClr>
              <a:buFont typeface="Arial"/>
              <a:buNone/>
            </a:pPr>
            <a:endParaRPr>
              <a:solidFill>
                <a:srgbClr val="003057"/>
              </a:solidFill>
            </a:endParaRPr>
          </a:p>
          <a:p>
            <a:pPr>
              <a:buClr>
                <a:srgbClr val="000000"/>
              </a:buClr>
              <a:buSzPct val="25000"/>
              <a:buFont typeface="Arial"/>
              <a:buNone/>
            </a:pPr>
            <a:r>
              <a:rPr lang="en-US">
                <a:solidFill>
                  <a:srgbClr val="003057"/>
                </a:solidFill>
              </a:rPr>
              <a:t>All units are newly written and supported by Sample Assessment Materials and Schemes of Work.</a:t>
            </a:r>
          </a:p>
          <a:p>
            <a:pPr>
              <a:buClr>
                <a:srgbClr val="000000"/>
              </a:buClr>
              <a:buFont typeface="Arial"/>
              <a:buNone/>
            </a:pPr>
            <a:endParaRPr>
              <a:solidFill>
                <a:srgbClr val="003057"/>
              </a:solidFill>
            </a:endParaRPr>
          </a:p>
          <a:p>
            <a:pPr>
              <a:buClr>
                <a:srgbClr val="000000"/>
              </a:buClr>
              <a:buFont typeface="Arial"/>
              <a:buNone/>
            </a:pPr>
            <a:endParaRPr>
              <a:solidFill>
                <a:srgbClr val="003057"/>
              </a:solidFill>
            </a:endParaRPr>
          </a:p>
          <a:p>
            <a:pPr>
              <a:buClr>
                <a:srgbClr val="000000"/>
              </a:buClr>
              <a:buFont typeface="Arial"/>
              <a:buNone/>
            </a:pPr>
            <a:endParaRPr>
              <a:solidFill>
                <a:srgbClr val="003057"/>
              </a:solidFill>
            </a:endParaRPr>
          </a:p>
          <a:p>
            <a:pPr>
              <a:buClr>
                <a:srgbClr val="000000"/>
              </a:buClr>
              <a:buFont typeface="Arial"/>
              <a:buNone/>
            </a:pPr>
            <a:endParaRPr>
              <a:solidFill>
                <a:srgbClr val="003057"/>
              </a:solidFill>
            </a:endParaRPr>
          </a:p>
          <a:p>
            <a:pPr>
              <a:buClr>
                <a:srgbClr val="000000"/>
              </a:buClr>
              <a:buFont typeface="Arial"/>
              <a:buNone/>
            </a:pPr>
            <a:endParaRPr>
              <a:solidFill>
                <a:srgbClr val="003057"/>
              </a:solidFill>
            </a:endParaRPr>
          </a:p>
        </p:txBody>
      </p:sp>
    </p:spTree>
    <p:extLst>
      <p:ext uri="{BB962C8B-B14F-4D97-AF65-F5344CB8AC3E}">
        <p14:creationId xmlns:p14="http://schemas.microsoft.com/office/powerpoint/2010/main" val="90210865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EAE4"/>
        </a:solidFill>
        <a:effectLst/>
      </p:bgPr>
    </p:bg>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53200" y="150075"/>
            <a:ext cx="5305799" cy="1011900"/>
          </a:xfrm>
          <a:prstGeom prst="rect">
            <a:avLst/>
          </a:prstGeom>
          <a:noFill/>
          <a:ln>
            <a:noFill/>
          </a:ln>
        </p:spPr>
        <p:txBody>
          <a:bodyPr lIns="91425" tIns="91425" rIns="91425" bIns="91425" anchor="t" anchorCtr="0">
            <a:noAutofit/>
          </a:bodyPr>
          <a:lstStyle/>
          <a:p>
            <a:pPr marL="0" marR="0" lvl="0" indent="0" algn="l" rtl="0">
              <a:lnSpc>
                <a:spcPct val="118000"/>
              </a:lnSpc>
              <a:spcBef>
                <a:spcPts val="0"/>
              </a:spcBef>
              <a:spcAft>
                <a:spcPts val="0"/>
              </a:spcAft>
              <a:buClr>
                <a:srgbClr val="007FA3"/>
              </a:buClr>
              <a:buSzPct val="25000"/>
              <a:buFont typeface="Times New Roman"/>
              <a:buNone/>
            </a:pPr>
            <a:r>
              <a:rPr lang="en-US" sz="3000" b="1" i="0" u="none" strike="noStrike" cap="none">
                <a:solidFill>
                  <a:srgbClr val="007FA3"/>
                </a:solidFill>
                <a:latin typeface="Arial"/>
                <a:ea typeface="Arial"/>
                <a:cs typeface="Arial"/>
                <a:sym typeface="Arial"/>
              </a:rPr>
              <a:t>Engineering - Professional Body and Sector Skills Council Recognition</a:t>
            </a:r>
          </a:p>
          <a:p>
            <a:pPr marL="0" marR="0" lvl="0" indent="0" algn="l" rtl="0">
              <a:lnSpc>
                <a:spcPct val="118000"/>
              </a:lnSpc>
              <a:spcBef>
                <a:spcPts val="0"/>
              </a:spcBef>
              <a:spcAft>
                <a:spcPts val="0"/>
              </a:spcAft>
              <a:buClr>
                <a:srgbClr val="007FA3"/>
              </a:buClr>
              <a:buSzPct val="25000"/>
              <a:buFont typeface="Times New Roman"/>
              <a:buNone/>
            </a:pPr>
            <a:endParaRPr sz="3000" b="1" i="0" u="none" strike="noStrike" cap="none">
              <a:solidFill>
                <a:srgbClr val="007FA3"/>
              </a:solidFill>
              <a:latin typeface="Arial"/>
              <a:ea typeface="Arial"/>
              <a:cs typeface="Arial"/>
              <a:sym typeface="Arial"/>
            </a:endParaRPr>
          </a:p>
        </p:txBody>
      </p:sp>
      <p:sp>
        <p:nvSpPr>
          <p:cNvPr id="284" name="Shape 284"/>
          <p:cNvSpPr txBox="1"/>
          <p:nvPr/>
        </p:nvSpPr>
        <p:spPr>
          <a:xfrm>
            <a:off x="8497885" y="6489700"/>
            <a:ext cx="433500" cy="125399"/>
          </a:xfrm>
          <a:prstGeom prst="rect">
            <a:avLst/>
          </a:prstGeom>
          <a:noFill/>
          <a:ln>
            <a:noFill/>
          </a:ln>
        </p:spPr>
        <p:txBody>
          <a:bodyPr lIns="0" tIns="0" rIns="0" bIns="0" anchor="ctr"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21</a:t>
            </a:fld>
            <a:endParaRPr lang="en-US"/>
          </a:p>
        </p:txBody>
      </p:sp>
      <p:pic>
        <p:nvPicPr>
          <p:cNvPr id="285" name="Shape 285" descr="Lucy_Vigrass_cog_usb_RGB.png"/>
          <p:cNvPicPr preferRelativeResize="0"/>
          <p:nvPr/>
        </p:nvPicPr>
        <p:blipFill rotWithShape="1">
          <a:blip r:embed="rId3">
            <a:alphaModFix/>
          </a:blip>
          <a:srcRect l="16629" r="18052"/>
          <a:stretch/>
        </p:blipFill>
        <p:spPr>
          <a:xfrm>
            <a:off x="5858900" y="0"/>
            <a:ext cx="3285000" cy="6858000"/>
          </a:xfrm>
          <a:prstGeom prst="rect">
            <a:avLst/>
          </a:prstGeom>
          <a:noFill/>
          <a:ln>
            <a:noFill/>
          </a:ln>
        </p:spPr>
      </p:pic>
      <p:sp>
        <p:nvSpPr>
          <p:cNvPr id="286" name="Shape 286"/>
          <p:cNvSpPr txBox="1"/>
          <p:nvPr/>
        </p:nvSpPr>
        <p:spPr>
          <a:xfrm>
            <a:off x="553100" y="1684200"/>
            <a:ext cx="5305799" cy="4792799"/>
          </a:xfrm>
          <a:prstGeom prst="rect">
            <a:avLst/>
          </a:prstGeom>
          <a:noFill/>
          <a:ln>
            <a:noFill/>
          </a:ln>
        </p:spPr>
        <p:txBody>
          <a:bodyPr lIns="91425" tIns="91425" rIns="91425" bIns="91425" anchor="t" anchorCtr="0">
            <a:noAutofit/>
          </a:bodyPr>
          <a:lstStyle/>
          <a:p>
            <a:pPr>
              <a:buClr>
                <a:srgbClr val="000000"/>
              </a:buClr>
              <a:buFont typeface="Arial"/>
              <a:buNone/>
            </a:pPr>
            <a:endParaRPr>
              <a:solidFill>
                <a:srgbClr val="003057"/>
              </a:solidFill>
            </a:endParaRPr>
          </a:p>
          <a:p>
            <a:pPr>
              <a:buClr>
                <a:srgbClr val="000000"/>
              </a:buClr>
              <a:buFont typeface="Arial"/>
              <a:buNone/>
            </a:pPr>
            <a:endParaRPr>
              <a:solidFill>
                <a:srgbClr val="003057"/>
              </a:solidFill>
            </a:endParaRPr>
          </a:p>
          <a:p>
            <a:pPr>
              <a:buClr>
                <a:srgbClr val="000000"/>
              </a:buClr>
              <a:buFont typeface="Arial"/>
              <a:buNone/>
            </a:pPr>
            <a:endParaRPr>
              <a:solidFill>
                <a:srgbClr val="003057"/>
              </a:solidFill>
            </a:endParaRPr>
          </a:p>
          <a:p>
            <a:pPr>
              <a:buClr>
                <a:srgbClr val="000000"/>
              </a:buClr>
              <a:buSzPct val="25000"/>
              <a:buFont typeface="Arial"/>
              <a:buNone/>
            </a:pPr>
            <a:r>
              <a:rPr lang="en-US">
                <a:solidFill>
                  <a:srgbClr val="003057"/>
                </a:solidFill>
              </a:rPr>
              <a:t>The Engineering HN team are working with the Professional Bodies and Sector Skills Councils that represent the subject areas covered by the new qualifications to seek approval and endorsement and will announce arrangements as they become available.</a:t>
            </a:r>
          </a:p>
          <a:p>
            <a:pPr>
              <a:buClr>
                <a:srgbClr val="000000"/>
              </a:buClr>
              <a:buFont typeface="Arial"/>
              <a:buNone/>
            </a:pPr>
            <a:endParaRPr>
              <a:solidFill>
                <a:srgbClr val="003057"/>
              </a:solidFill>
            </a:endParaRPr>
          </a:p>
          <a:p>
            <a:pPr>
              <a:buClr>
                <a:srgbClr val="000000"/>
              </a:buClr>
              <a:buSzPct val="25000"/>
              <a:buFont typeface="Arial"/>
              <a:buNone/>
            </a:pPr>
            <a:r>
              <a:rPr lang="en-US">
                <a:solidFill>
                  <a:srgbClr val="003057"/>
                </a:solidFill>
              </a:rPr>
              <a:t>Semta, the Sector Skills Council responsible for the majority of the areas of engineering covered by the new Higher Nationals has already approved and endorsed the new qualifications at levels 4 and 5.</a:t>
            </a:r>
          </a:p>
          <a:p>
            <a:pPr>
              <a:buClr>
                <a:srgbClr val="000000"/>
              </a:buClr>
              <a:buFont typeface="Arial"/>
              <a:buNone/>
            </a:pPr>
            <a:endParaRPr>
              <a:solidFill>
                <a:srgbClr val="003057"/>
              </a:solidFill>
            </a:endParaRPr>
          </a:p>
        </p:txBody>
      </p:sp>
    </p:spTree>
    <p:extLst>
      <p:ext uri="{BB962C8B-B14F-4D97-AF65-F5344CB8AC3E}">
        <p14:creationId xmlns:p14="http://schemas.microsoft.com/office/powerpoint/2010/main" val="305532181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539750" y="417512"/>
            <a:ext cx="8080374" cy="525462"/>
          </a:xfrm>
          <a:prstGeom prst="rect">
            <a:avLst/>
          </a:prstGeom>
          <a:noFill/>
          <a:ln>
            <a:noFill/>
          </a:ln>
        </p:spPr>
        <p:txBody>
          <a:bodyPr lIns="0" tIns="0" rIns="0" bIns="0" anchor="t" anchorCtr="0">
            <a:noAutofit/>
          </a:bodyPr>
          <a:lstStyle/>
          <a:p>
            <a:pPr marL="0" marR="0" lvl="0" indent="0" algn="l" rtl="0">
              <a:lnSpc>
                <a:spcPct val="117647"/>
              </a:lnSpc>
              <a:spcBef>
                <a:spcPts val="0"/>
              </a:spcBef>
              <a:spcAft>
                <a:spcPts val="0"/>
              </a:spcAft>
              <a:buSzPct val="25000"/>
              <a:buNone/>
            </a:pPr>
            <a:r>
              <a:rPr lang="en-GB" sz="3400" b="1" i="0" u="none" strike="noStrike" cap="none" dirty="0" smtClean="0">
                <a:solidFill>
                  <a:schemeClr val="dk1"/>
                </a:solidFill>
                <a:latin typeface="Times New Roman"/>
                <a:ea typeface="Times New Roman"/>
                <a:cs typeface="Times New Roman"/>
                <a:sym typeface="Times New Roman"/>
              </a:rPr>
              <a:t>Pearson Apprenticeship Proposition</a:t>
            </a:r>
            <a:endParaRPr lang="en-GB" sz="3400" b="1" i="0" u="none" strike="noStrike" cap="none" dirty="0">
              <a:solidFill>
                <a:schemeClr val="dk1"/>
              </a:solidFill>
              <a:latin typeface="Times New Roman"/>
              <a:ea typeface="Times New Roman"/>
              <a:cs typeface="Times New Roman"/>
              <a:sym typeface="Times New Roman"/>
            </a:endParaRPr>
          </a:p>
        </p:txBody>
      </p:sp>
      <p:sp>
        <p:nvSpPr>
          <p:cNvPr id="236" name="Shape 236"/>
          <p:cNvSpPr txBox="1">
            <a:spLocks noGrp="1"/>
          </p:cNvSpPr>
          <p:nvPr>
            <p:ph type="body" idx="1"/>
          </p:nvPr>
        </p:nvSpPr>
        <p:spPr>
          <a:xfrm>
            <a:off x="790575" y="1943100"/>
            <a:ext cx="4257674" cy="3746500"/>
          </a:xfrm>
          <a:prstGeom prst="rect">
            <a:avLst/>
          </a:prstGeom>
          <a:noFill/>
          <a:ln>
            <a:noFill/>
          </a:ln>
        </p:spPr>
        <p:txBody>
          <a:bodyPr lIns="0" tIns="0" rIns="0" bIns="0" anchor="t" anchorCtr="0">
            <a:noAutofit/>
          </a:bodyPr>
          <a:lstStyle/>
          <a:p>
            <a:pPr marL="0" marR="0" lvl="1" indent="0" algn="l" rtl="0">
              <a:lnSpc>
                <a:spcPct val="125000"/>
              </a:lnSpc>
              <a:spcBef>
                <a:spcPts val="0"/>
              </a:spcBef>
              <a:spcAft>
                <a:spcPts val="0"/>
              </a:spcAft>
              <a:buClr>
                <a:schemeClr val="lt1"/>
              </a:buClr>
              <a:buSzPct val="25000"/>
              <a:buFont typeface="Arial"/>
              <a:buNone/>
            </a:pPr>
            <a:r>
              <a:rPr lang="en-GB" sz="1200" b="0" i="0" u="none" strike="noStrike" cap="none" dirty="0" smtClean="0">
                <a:solidFill>
                  <a:schemeClr val="lt1"/>
                </a:solidFill>
                <a:latin typeface="Arial"/>
                <a:ea typeface="Arial"/>
                <a:cs typeface="Arial"/>
                <a:sym typeface="Arial"/>
              </a:rPr>
              <a:t>List of new standards Pearson engaged with:</a:t>
            </a:r>
            <a:endParaRPr lang="en-GB" sz="1200" b="0" i="0" u="none" strike="noStrike" cap="none" dirty="0">
              <a:solidFill>
                <a:schemeClr val="lt1"/>
              </a:solidFill>
              <a:latin typeface="Arial"/>
              <a:ea typeface="Arial"/>
              <a:cs typeface="Arial"/>
              <a:sym typeface="Arial"/>
            </a:endParaRPr>
          </a:p>
          <a:p>
            <a:pPr marL="0" marR="0" lvl="1" indent="0" algn="l" rtl="0">
              <a:lnSpc>
                <a:spcPct val="125000"/>
              </a:lnSpc>
              <a:spcBef>
                <a:spcPts val="0"/>
              </a:spcBef>
              <a:spcAft>
                <a:spcPts val="0"/>
              </a:spcAft>
              <a:buClr>
                <a:schemeClr val="lt1"/>
              </a:buClr>
              <a:buSzPct val="25000"/>
              <a:buFont typeface="Arial"/>
              <a:buNone/>
            </a:pPr>
            <a:endParaRPr sz="1200" b="0" i="0" u="none" strike="noStrike" cap="none" dirty="0">
              <a:solidFill>
                <a:schemeClr val="lt1"/>
              </a:solidFill>
              <a:latin typeface="Arial"/>
              <a:ea typeface="Arial"/>
              <a:cs typeface="Arial"/>
              <a:sym typeface="Arial"/>
            </a:endParaRPr>
          </a:p>
          <a:p>
            <a:pPr lvl="1" indent="-180975">
              <a:lnSpc>
                <a:spcPct val="125000"/>
              </a:lnSpc>
              <a:spcAft>
                <a:spcPts val="0"/>
              </a:spcAft>
              <a:buClr>
                <a:schemeClr val="lt1"/>
              </a:buClr>
            </a:pPr>
            <a:r>
              <a:rPr lang="en-GB" sz="1200" dirty="0"/>
              <a:t>Advanced Manufacturing Engineering - </a:t>
            </a:r>
            <a:r>
              <a:rPr lang="en-GB" sz="1200" dirty="0" smtClean="0"/>
              <a:t>Machinist</a:t>
            </a:r>
            <a:endParaRPr lang="en-GB" sz="1200" b="0" i="0" u="none" strike="noStrike" cap="none" dirty="0">
              <a:solidFill>
                <a:schemeClr val="lt1"/>
              </a:solidFill>
              <a:latin typeface="Arial"/>
              <a:ea typeface="Arial"/>
              <a:cs typeface="Arial"/>
              <a:sym typeface="Arial"/>
            </a:endParaRPr>
          </a:p>
          <a:p>
            <a:pPr marL="180975" marR="0" lvl="1" indent="-180975" algn="l" rtl="0">
              <a:lnSpc>
                <a:spcPct val="125000"/>
              </a:lnSpc>
              <a:spcBef>
                <a:spcPts val="0"/>
              </a:spcBef>
              <a:spcAft>
                <a:spcPts val="0"/>
              </a:spcAft>
              <a:buClr>
                <a:schemeClr val="lt1"/>
              </a:buClr>
              <a:buSzPct val="100000"/>
              <a:buFont typeface="Arial"/>
              <a:buChar char="•"/>
            </a:pPr>
            <a:r>
              <a:rPr lang="en-GB" sz="1200" b="0" i="0" u="none" strike="noStrike" cap="none" dirty="0" smtClean="0">
                <a:solidFill>
                  <a:schemeClr val="lt1"/>
                </a:solidFill>
                <a:latin typeface="Arial"/>
                <a:ea typeface="Arial"/>
                <a:cs typeface="Arial"/>
                <a:sym typeface="Arial"/>
              </a:rPr>
              <a:t>Aerospace Software Development Engineer</a:t>
            </a:r>
            <a:endParaRPr lang="en-GB" sz="1200" b="0" i="0" u="none" strike="noStrike" cap="none" dirty="0">
              <a:solidFill>
                <a:schemeClr val="lt1"/>
              </a:solidFill>
              <a:latin typeface="Arial"/>
              <a:ea typeface="Arial"/>
              <a:cs typeface="Arial"/>
              <a:sym typeface="Arial"/>
            </a:endParaRPr>
          </a:p>
          <a:p>
            <a:pPr marL="180975" marR="0" lvl="1" indent="-180975" algn="l" rtl="0">
              <a:lnSpc>
                <a:spcPct val="125000"/>
              </a:lnSpc>
              <a:spcBef>
                <a:spcPts val="0"/>
              </a:spcBef>
              <a:spcAft>
                <a:spcPts val="0"/>
              </a:spcAft>
              <a:buClr>
                <a:schemeClr val="lt1"/>
              </a:buClr>
              <a:buSzPct val="100000"/>
              <a:buFont typeface="Arial"/>
              <a:buChar char="•"/>
            </a:pPr>
            <a:r>
              <a:rPr lang="en-GB" sz="1200" dirty="0" smtClean="0"/>
              <a:t>Aerospace Manufacturing Fitter</a:t>
            </a:r>
            <a:endParaRPr lang="en-GB" sz="1200" b="0" i="0" u="none" strike="noStrike" cap="none" dirty="0">
              <a:solidFill>
                <a:schemeClr val="lt1"/>
              </a:solidFill>
              <a:latin typeface="Arial"/>
              <a:ea typeface="Arial"/>
              <a:cs typeface="Arial"/>
              <a:sym typeface="Arial"/>
            </a:endParaRPr>
          </a:p>
          <a:p>
            <a:pPr marL="180975" marR="0" lvl="1" indent="-180975" algn="l" rtl="0">
              <a:lnSpc>
                <a:spcPct val="125000"/>
              </a:lnSpc>
              <a:spcBef>
                <a:spcPts val="0"/>
              </a:spcBef>
              <a:spcAft>
                <a:spcPts val="0"/>
              </a:spcAft>
              <a:buClr>
                <a:schemeClr val="lt1"/>
              </a:buClr>
              <a:buSzPct val="100000"/>
              <a:buFont typeface="Arial"/>
              <a:buChar char="•"/>
            </a:pPr>
            <a:r>
              <a:rPr lang="en-GB" sz="1200" b="0" i="0" u="none" strike="noStrike" cap="none" dirty="0" smtClean="0">
                <a:solidFill>
                  <a:schemeClr val="lt1"/>
                </a:solidFill>
                <a:latin typeface="Arial"/>
                <a:ea typeface="Arial"/>
                <a:cs typeface="Arial"/>
                <a:sym typeface="Arial"/>
              </a:rPr>
              <a:t>Aerospace Manufacturing Electrical/Mechanical and Systems Fitter</a:t>
            </a:r>
            <a:endParaRPr lang="en-GB" sz="1200" b="0" i="0" u="none" strike="noStrike" cap="none" dirty="0">
              <a:solidFill>
                <a:schemeClr val="lt1"/>
              </a:solidFill>
              <a:latin typeface="Arial"/>
              <a:ea typeface="Arial"/>
              <a:cs typeface="Arial"/>
              <a:sym typeface="Arial"/>
            </a:endParaRPr>
          </a:p>
          <a:p>
            <a:pPr marL="180975" marR="0" lvl="1" indent="-180975" algn="l" rtl="0">
              <a:lnSpc>
                <a:spcPct val="125000"/>
              </a:lnSpc>
              <a:spcBef>
                <a:spcPts val="0"/>
              </a:spcBef>
              <a:spcAft>
                <a:spcPts val="0"/>
              </a:spcAft>
              <a:buClr>
                <a:schemeClr val="lt1"/>
              </a:buClr>
              <a:buSzPct val="100000"/>
              <a:buFont typeface="Arial"/>
              <a:buChar char="•"/>
            </a:pPr>
            <a:r>
              <a:rPr lang="en-GB" sz="1200" b="0" i="0" u="none" strike="noStrike" cap="none" dirty="0" smtClean="0">
                <a:solidFill>
                  <a:schemeClr val="lt1"/>
                </a:solidFill>
                <a:latin typeface="Arial"/>
                <a:ea typeface="Arial"/>
                <a:cs typeface="Arial"/>
                <a:sym typeface="Arial"/>
              </a:rPr>
              <a:t>Aerospace Engineer</a:t>
            </a:r>
            <a:endParaRPr lang="en-GB" sz="1200" b="0" i="0" u="none" strike="noStrike" cap="none" dirty="0">
              <a:solidFill>
                <a:schemeClr val="lt1"/>
              </a:solidFill>
              <a:latin typeface="Arial"/>
              <a:ea typeface="Arial"/>
              <a:cs typeface="Arial"/>
              <a:sym typeface="Arial"/>
            </a:endParaRPr>
          </a:p>
          <a:p>
            <a:pPr marL="180975" marR="0" lvl="1" indent="-180975" algn="l" rtl="0">
              <a:lnSpc>
                <a:spcPct val="125000"/>
              </a:lnSpc>
              <a:spcBef>
                <a:spcPts val="0"/>
              </a:spcBef>
              <a:spcAft>
                <a:spcPts val="0"/>
              </a:spcAft>
              <a:buClr>
                <a:schemeClr val="lt1"/>
              </a:buClr>
              <a:buSzPct val="100000"/>
              <a:buFont typeface="Arial"/>
              <a:buChar char="•"/>
            </a:pPr>
            <a:r>
              <a:rPr lang="en-GB" sz="1200" dirty="0" smtClean="0"/>
              <a:t>Toolmaker/Tool and Die Maintenance Technician</a:t>
            </a:r>
            <a:r>
              <a:rPr lang="en-GB" sz="1200" b="0" i="0" u="none" strike="noStrike" cap="none" dirty="0" smtClean="0">
                <a:solidFill>
                  <a:schemeClr val="lt1"/>
                </a:solidFill>
                <a:latin typeface="Arial"/>
                <a:ea typeface="Arial"/>
                <a:cs typeface="Arial"/>
                <a:sym typeface="Arial"/>
              </a:rPr>
              <a:t> </a:t>
            </a:r>
            <a:endParaRPr lang="en-GB" sz="1200" b="0" i="0" u="none" strike="noStrike" cap="none" dirty="0">
              <a:solidFill>
                <a:schemeClr val="lt1"/>
              </a:solidFill>
              <a:latin typeface="Arial"/>
              <a:ea typeface="Arial"/>
              <a:cs typeface="Arial"/>
              <a:sym typeface="Arial"/>
            </a:endParaRPr>
          </a:p>
          <a:p>
            <a:pPr marL="180975" marR="0" lvl="1" indent="-180975" algn="l" rtl="0">
              <a:lnSpc>
                <a:spcPct val="125000"/>
              </a:lnSpc>
              <a:spcBef>
                <a:spcPts val="0"/>
              </a:spcBef>
              <a:spcAft>
                <a:spcPts val="0"/>
              </a:spcAft>
              <a:buClr>
                <a:schemeClr val="lt1"/>
              </a:buClr>
              <a:buSzPct val="100000"/>
              <a:buFont typeface="Arial"/>
              <a:buChar char="•"/>
            </a:pPr>
            <a:r>
              <a:rPr lang="en-GB" sz="1200" dirty="0" smtClean="0"/>
              <a:t>Product design and development technician</a:t>
            </a:r>
            <a:endParaRPr lang="en-GB" sz="1200" b="0" i="0" u="none" strike="noStrike" cap="none" dirty="0">
              <a:solidFill>
                <a:schemeClr val="lt1"/>
              </a:solidFill>
              <a:latin typeface="Arial"/>
              <a:ea typeface="Arial"/>
              <a:cs typeface="Arial"/>
              <a:sym typeface="Arial"/>
            </a:endParaRPr>
          </a:p>
          <a:p>
            <a:pPr marL="180975" marR="0" lvl="1" indent="-180975" algn="l" rtl="0">
              <a:lnSpc>
                <a:spcPct val="125000"/>
              </a:lnSpc>
              <a:spcBef>
                <a:spcPts val="0"/>
              </a:spcBef>
              <a:spcAft>
                <a:spcPts val="0"/>
              </a:spcAft>
              <a:buClr>
                <a:schemeClr val="lt1"/>
              </a:buClr>
              <a:buSzPct val="100000"/>
              <a:buFont typeface="Arial"/>
              <a:buChar char="•"/>
            </a:pPr>
            <a:r>
              <a:rPr lang="en-GB" sz="1200" b="0" i="0" u="none" strike="noStrike" cap="none" dirty="0" smtClean="0">
                <a:solidFill>
                  <a:schemeClr val="lt1"/>
                </a:solidFill>
                <a:latin typeface="Arial"/>
                <a:ea typeface="Arial"/>
                <a:cs typeface="Arial"/>
                <a:sym typeface="Arial"/>
              </a:rPr>
              <a:t>Product design and development engineer</a:t>
            </a:r>
          </a:p>
          <a:p>
            <a:pPr marL="180975" marR="0" lvl="1" indent="-180975" algn="l" rtl="0">
              <a:lnSpc>
                <a:spcPct val="125000"/>
              </a:lnSpc>
              <a:spcBef>
                <a:spcPts val="0"/>
              </a:spcBef>
              <a:spcAft>
                <a:spcPts val="0"/>
              </a:spcAft>
              <a:buClr>
                <a:schemeClr val="lt1"/>
              </a:buClr>
              <a:buSzPct val="100000"/>
              <a:buFont typeface="Arial"/>
              <a:buChar char="•"/>
            </a:pPr>
            <a:r>
              <a:rPr lang="en-GB" sz="1200" dirty="0" smtClean="0"/>
              <a:t>Mechatronics Maintenance Technician</a:t>
            </a:r>
          </a:p>
          <a:p>
            <a:pPr marL="180975" marR="0" lvl="1" indent="-180975" algn="l" rtl="0">
              <a:lnSpc>
                <a:spcPct val="125000"/>
              </a:lnSpc>
              <a:spcBef>
                <a:spcPts val="0"/>
              </a:spcBef>
              <a:spcAft>
                <a:spcPts val="0"/>
              </a:spcAft>
              <a:buClr>
                <a:schemeClr val="lt1"/>
              </a:buClr>
              <a:buSzPct val="100000"/>
              <a:buFont typeface="Arial"/>
              <a:buChar char="•"/>
            </a:pPr>
            <a:r>
              <a:rPr lang="en-GB" sz="1200" b="0" i="0" u="none" strike="noStrike" cap="none" dirty="0" smtClean="0">
                <a:solidFill>
                  <a:schemeClr val="lt1"/>
                </a:solidFill>
                <a:latin typeface="Arial"/>
                <a:ea typeface="Arial"/>
                <a:cs typeface="Arial"/>
                <a:sym typeface="Arial"/>
              </a:rPr>
              <a:t>Manufacturing Engineer</a:t>
            </a:r>
          </a:p>
          <a:p>
            <a:pPr marL="180975" marR="0" lvl="1" indent="-180975" algn="l" rtl="0">
              <a:lnSpc>
                <a:spcPct val="125000"/>
              </a:lnSpc>
              <a:spcBef>
                <a:spcPts val="0"/>
              </a:spcBef>
              <a:spcAft>
                <a:spcPts val="0"/>
              </a:spcAft>
              <a:buClr>
                <a:schemeClr val="lt1"/>
              </a:buClr>
              <a:buSzPct val="100000"/>
              <a:buFont typeface="Arial"/>
              <a:buChar char="•"/>
            </a:pPr>
            <a:r>
              <a:rPr lang="en-GB" sz="1200" dirty="0" smtClean="0"/>
              <a:t>Electronic Technical Support Engineer</a:t>
            </a:r>
          </a:p>
          <a:p>
            <a:pPr marL="180975" marR="0" lvl="1" indent="-180975" algn="l" rtl="0">
              <a:lnSpc>
                <a:spcPct val="125000"/>
              </a:lnSpc>
              <a:spcBef>
                <a:spcPts val="0"/>
              </a:spcBef>
              <a:spcAft>
                <a:spcPts val="0"/>
              </a:spcAft>
              <a:buClr>
                <a:schemeClr val="lt1"/>
              </a:buClr>
              <a:buSzPct val="100000"/>
              <a:buFont typeface="Arial"/>
              <a:buChar char="•"/>
            </a:pPr>
            <a:r>
              <a:rPr lang="en-GB" sz="1200" b="0" i="0" u="none" strike="noStrike" cap="none" dirty="0" smtClean="0">
                <a:solidFill>
                  <a:schemeClr val="lt1"/>
                </a:solidFill>
                <a:latin typeface="Arial"/>
                <a:ea typeface="Arial"/>
                <a:cs typeface="Arial"/>
                <a:sym typeface="Arial"/>
              </a:rPr>
              <a:t>Control Technical Support Engineer</a:t>
            </a:r>
          </a:p>
          <a:p>
            <a:pPr lvl="1" indent="-180975">
              <a:lnSpc>
                <a:spcPct val="125000"/>
              </a:lnSpc>
              <a:spcAft>
                <a:spcPts val="0"/>
              </a:spcAft>
              <a:buClr>
                <a:schemeClr val="lt1"/>
              </a:buClr>
            </a:pPr>
            <a:r>
              <a:rPr lang="en-GB" sz="1200" dirty="0"/>
              <a:t>Motor Vehicle Service and Maintenance </a:t>
            </a:r>
            <a:r>
              <a:rPr lang="en-GB" sz="1200" dirty="0" smtClean="0"/>
              <a:t>Technician </a:t>
            </a:r>
            <a:r>
              <a:rPr lang="en-GB" sz="1200" dirty="0" smtClean="0">
                <a:solidFill>
                  <a:srgbClr val="FF0000"/>
                </a:solidFill>
              </a:rPr>
              <a:t>(Only AO approved to deliver EPA for this standard)</a:t>
            </a:r>
          </a:p>
          <a:p>
            <a:pPr lvl="1" indent="-180975">
              <a:lnSpc>
                <a:spcPct val="125000"/>
              </a:lnSpc>
              <a:spcAft>
                <a:spcPts val="0"/>
              </a:spcAft>
              <a:buClr>
                <a:schemeClr val="lt1"/>
              </a:buClr>
            </a:pPr>
            <a:r>
              <a:rPr lang="en-GB" sz="1200" b="0" i="0" u="none" strike="noStrike" cap="none" dirty="0" smtClean="0">
                <a:solidFill>
                  <a:schemeClr val="bg1"/>
                </a:solidFill>
                <a:sym typeface="Arial"/>
              </a:rPr>
              <a:t>3x Rail Engineering standards</a:t>
            </a:r>
            <a:endParaRPr lang="en-GB" sz="1200" b="0" i="0" u="none" strike="noStrike" cap="none" dirty="0">
              <a:solidFill>
                <a:schemeClr val="bg1"/>
              </a:solidFill>
              <a:sym typeface="Arial"/>
            </a:endParaRPr>
          </a:p>
          <a:p>
            <a:pPr marL="180975" marR="0" lvl="1" indent="-180975" algn="l" rtl="0">
              <a:lnSpc>
                <a:spcPct val="125000"/>
              </a:lnSpc>
              <a:spcBef>
                <a:spcPts val="0"/>
              </a:spcBef>
              <a:spcAft>
                <a:spcPts val="0"/>
              </a:spcAft>
              <a:buClr>
                <a:schemeClr val="lt1"/>
              </a:buClr>
              <a:buSzPct val="100000"/>
              <a:buFont typeface="Arial"/>
              <a:buNone/>
            </a:pPr>
            <a:endParaRPr sz="1200" b="0" i="0" u="none" strike="noStrike" cap="none" dirty="0">
              <a:solidFill>
                <a:schemeClr val="lt1"/>
              </a:solidFill>
              <a:latin typeface="Arial"/>
              <a:ea typeface="Arial"/>
              <a:cs typeface="Arial"/>
              <a:sym typeface="Arial"/>
            </a:endParaRPr>
          </a:p>
          <a:p>
            <a:pPr marL="0" marR="0" lvl="1" indent="0" algn="l" rtl="0">
              <a:lnSpc>
                <a:spcPct val="125000"/>
              </a:lnSpc>
              <a:spcBef>
                <a:spcPts val="0"/>
              </a:spcBef>
              <a:spcAft>
                <a:spcPts val="0"/>
              </a:spcAft>
              <a:buClr>
                <a:schemeClr val="lt1"/>
              </a:buClr>
              <a:buSzPct val="25000"/>
              <a:buFont typeface="Arial"/>
              <a:buNone/>
            </a:pPr>
            <a:endParaRPr sz="1200" b="0" i="0" u="none" strike="noStrike" cap="none" dirty="0">
              <a:solidFill>
                <a:schemeClr val="lt1"/>
              </a:solidFill>
              <a:latin typeface="Arial"/>
              <a:ea typeface="Arial"/>
              <a:cs typeface="Arial"/>
              <a:sym typeface="Arial"/>
            </a:endParaRPr>
          </a:p>
          <a:p>
            <a:pPr marL="0" marR="0" lvl="0" indent="0" algn="l" rtl="0">
              <a:lnSpc>
                <a:spcPct val="115384"/>
              </a:lnSpc>
              <a:spcBef>
                <a:spcPts val="0"/>
              </a:spcBef>
              <a:spcAft>
                <a:spcPts val="0"/>
              </a:spcAft>
              <a:buClr>
                <a:schemeClr val="lt1"/>
              </a:buClr>
              <a:buSzPct val="25000"/>
              <a:buFont typeface="Arial"/>
              <a:buNone/>
            </a:pPr>
            <a:endParaRPr sz="1300" b="0" i="0" u="none" strike="noStrike" cap="none" dirty="0">
              <a:solidFill>
                <a:schemeClr val="lt1"/>
              </a:solidFill>
              <a:latin typeface="Arial"/>
              <a:ea typeface="Arial"/>
              <a:cs typeface="Arial"/>
              <a:sym typeface="Arial"/>
            </a:endParaRPr>
          </a:p>
          <a:p>
            <a:pPr marL="0" marR="0" lvl="0" indent="0" algn="l" rtl="0">
              <a:lnSpc>
                <a:spcPct val="115384"/>
              </a:lnSpc>
              <a:spcBef>
                <a:spcPts val="0"/>
              </a:spcBef>
              <a:spcAft>
                <a:spcPts val="0"/>
              </a:spcAft>
              <a:buClr>
                <a:schemeClr val="lt1"/>
              </a:buClr>
              <a:buSzPct val="25000"/>
              <a:buFont typeface="Arial"/>
              <a:buNone/>
            </a:pPr>
            <a:endParaRPr sz="1300" b="0" i="0" u="none" strike="noStrike" cap="none" dirty="0">
              <a:solidFill>
                <a:schemeClr val="lt1"/>
              </a:solidFill>
              <a:latin typeface="Arial"/>
              <a:ea typeface="Arial"/>
              <a:cs typeface="Arial"/>
              <a:sym typeface="Arial"/>
            </a:endParaRPr>
          </a:p>
          <a:p>
            <a:pPr marL="0" marR="0" lvl="0" indent="0" algn="l" rtl="0">
              <a:lnSpc>
                <a:spcPct val="115384"/>
              </a:lnSpc>
              <a:spcBef>
                <a:spcPts val="0"/>
              </a:spcBef>
              <a:spcAft>
                <a:spcPts val="0"/>
              </a:spcAft>
              <a:buClr>
                <a:schemeClr val="lt1"/>
              </a:buClr>
              <a:buSzPct val="25000"/>
              <a:buFont typeface="Arial"/>
              <a:buNone/>
            </a:pPr>
            <a:endParaRPr sz="1300" b="0" i="0" u="none" strike="noStrike" cap="none" dirty="0">
              <a:solidFill>
                <a:schemeClr val="lt1"/>
              </a:solidFill>
              <a:latin typeface="Arial"/>
              <a:ea typeface="Arial"/>
              <a:cs typeface="Arial"/>
              <a:sym typeface="Arial"/>
            </a:endParaRPr>
          </a:p>
        </p:txBody>
      </p:sp>
      <p:sp>
        <p:nvSpPr>
          <p:cNvPr id="237" name="Shape 237"/>
          <p:cNvSpPr txBox="1">
            <a:spLocks noGrp="1"/>
          </p:cNvSpPr>
          <p:nvPr>
            <p:ph type="body" idx="3"/>
          </p:nvPr>
        </p:nvSpPr>
        <p:spPr>
          <a:xfrm>
            <a:off x="5664200" y="3457575"/>
            <a:ext cx="2755900" cy="2390775"/>
          </a:xfrm>
          <a:prstGeom prst="rect">
            <a:avLst/>
          </a:prstGeom>
          <a:noFill/>
          <a:ln>
            <a:noFill/>
          </a:ln>
        </p:spPr>
        <p:txBody>
          <a:bodyPr lIns="0" tIns="0" rIns="0" bIns="0" anchor="t" anchorCtr="0">
            <a:noAutofit/>
          </a:bodyPr>
          <a:lstStyle/>
          <a:p>
            <a:pPr marL="0" marR="0" lvl="0" indent="0" algn="l" rtl="0">
              <a:lnSpc>
                <a:spcPct val="91666"/>
              </a:lnSpc>
              <a:spcBef>
                <a:spcPts val="0"/>
              </a:spcBef>
              <a:spcAft>
                <a:spcPts val="0"/>
              </a:spcAft>
              <a:buSzPct val="25000"/>
              <a:buNone/>
            </a:pPr>
            <a:r>
              <a:rPr lang="en-GB" sz="1200" b="0" i="0" u="none" strike="noStrike" cap="none" dirty="0" smtClean="0">
                <a:solidFill>
                  <a:schemeClr val="dk2"/>
                </a:solidFill>
                <a:latin typeface="Arial"/>
                <a:ea typeface="Arial"/>
                <a:cs typeface="Arial"/>
                <a:sym typeface="Arial"/>
              </a:rPr>
              <a:t>Please contact your Apprenticeship Development Manager to discuss what support Pearson has available to help move from frameworks to standards. Further information available at: </a:t>
            </a:r>
            <a:r>
              <a:rPr lang="en-GB" sz="1200" b="0" i="0" u="none" strike="noStrike" cap="none" dirty="0" smtClean="0">
                <a:solidFill>
                  <a:schemeClr val="dk2"/>
                </a:solidFill>
                <a:latin typeface="Arial"/>
                <a:ea typeface="Arial"/>
                <a:cs typeface="Arial"/>
                <a:sym typeface="Arial"/>
                <a:hlinkClick r:id="rId3"/>
              </a:rPr>
              <a:t>http://qualifications.pearson.com/en/qualifications/new-apprenticeships.html</a:t>
            </a:r>
            <a:endParaRPr lang="en-GB" sz="1200" b="0" i="0" u="none" strike="noStrike" cap="none" dirty="0">
              <a:solidFill>
                <a:schemeClr val="dk2"/>
              </a:solidFill>
              <a:latin typeface="Arial"/>
              <a:ea typeface="Arial"/>
              <a:cs typeface="Arial"/>
              <a:sym typeface="Arial"/>
            </a:endParaRPr>
          </a:p>
        </p:txBody>
      </p:sp>
      <p:sp>
        <p:nvSpPr>
          <p:cNvPr id="238" name="Shape 238"/>
          <p:cNvSpPr txBox="1">
            <a:spLocks noGrp="1"/>
          </p:cNvSpPr>
          <p:nvPr>
            <p:ph type="body" idx="4"/>
          </p:nvPr>
        </p:nvSpPr>
        <p:spPr>
          <a:xfrm>
            <a:off x="542925" y="1076325"/>
            <a:ext cx="4381500" cy="400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SzPct val="25000"/>
              <a:buNone/>
            </a:pPr>
            <a:r>
              <a:rPr lang="en-GB" sz="1500" b="1" i="0" u="none" strike="noStrike" cap="none" dirty="0" smtClean="0">
                <a:solidFill>
                  <a:schemeClr val="accent1"/>
                </a:solidFill>
                <a:latin typeface="Arial"/>
                <a:ea typeface="Arial"/>
                <a:cs typeface="Arial"/>
                <a:sym typeface="Arial"/>
              </a:rPr>
              <a:t>Supporting you to move from frameworks to standards</a:t>
            </a:r>
            <a:endParaRPr lang="en-GB" sz="1500" b="1" i="0" u="none" strike="noStrike" cap="none" dirty="0">
              <a:solidFill>
                <a:schemeClr val="accent1"/>
              </a:solidFill>
              <a:latin typeface="Arial"/>
              <a:ea typeface="Arial"/>
              <a:cs typeface="Arial"/>
              <a:sym typeface="Arial"/>
            </a:endParaRPr>
          </a:p>
        </p:txBody>
      </p:sp>
      <p:sp>
        <p:nvSpPr>
          <p:cNvPr id="239" name="Shape 239"/>
          <p:cNvSpPr txBox="1">
            <a:spLocks noGrp="1"/>
          </p:cNvSpPr>
          <p:nvPr>
            <p:ph type="sldNum" idx="12"/>
          </p:nvPr>
        </p:nvSpPr>
        <p:spPr>
          <a:xfrm>
            <a:off x="8497888" y="6489700"/>
            <a:ext cx="433386" cy="125412"/>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GB" sz="800" b="1" i="0" u="none" strike="noStrike" cap="none">
                <a:solidFill>
                  <a:schemeClr val="dk2"/>
                </a:solidFill>
                <a:latin typeface="Arial"/>
                <a:ea typeface="Arial"/>
                <a:cs typeface="Arial"/>
                <a:sym typeface="Arial"/>
              </a:rPr>
              <a:t>22</a:t>
            </a:fld>
            <a:endParaRPr lang="en-GB" sz="800" b="1" i="0" u="none" strike="noStrike" cap="none">
              <a:solidFill>
                <a:schemeClr val="dk2"/>
              </a:solidFill>
              <a:latin typeface="Arial"/>
              <a:ea typeface="Arial"/>
              <a:cs typeface="Arial"/>
              <a:sym typeface="Arial"/>
            </a:endParaRPr>
          </a:p>
        </p:txBody>
      </p:sp>
      <p:pic>
        <p:nvPicPr>
          <p:cNvPr id="240" name="Shape 240"/>
          <p:cNvPicPr preferRelativeResize="0">
            <a:picLocks noGrp="1"/>
          </p:cNvPicPr>
          <p:nvPr>
            <p:ph type="pic" idx="2"/>
          </p:nvPr>
        </p:nvPicPr>
        <p:blipFill rotWithShape="1">
          <a:blip r:embed="rId4">
            <a:alphaModFix/>
          </a:blip>
          <a:srcRect t="11922" b="11923"/>
          <a:stretch/>
        </p:blipFill>
        <p:spPr>
          <a:xfrm>
            <a:off x="5524500" y="1752600"/>
            <a:ext cx="3095625" cy="1571624"/>
          </a:xfrm>
          <a:prstGeom prst="rect">
            <a:avLst/>
          </a:prstGeom>
          <a:solidFill>
            <a:srgbClr val="BBBBBB"/>
          </a:solidFill>
          <a:ln>
            <a:noFill/>
          </a:ln>
        </p:spPr>
      </p:pic>
      <p:sp>
        <p:nvSpPr>
          <p:cNvPr id="241" name="Shape 241"/>
          <p:cNvSpPr/>
          <p:nvPr/>
        </p:nvSpPr>
        <p:spPr>
          <a:xfrm>
            <a:off x="6129337" y="6456362"/>
            <a:ext cx="2262187" cy="21589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2"/>
              </a:buClr>
              <a:buSzPct val="25000"/>
              <a:buFont typeface="Arial"/>
              <a:buNone/>
            </a:pPr>
            <a:r>
              <a:rPr lang="en-GB" sz="800" b="1" i="0" u="none" strike="noStrike" cap="none">
                <a:solidFill>
                  <a:schemeClr val="dk2"/>
                </a:solidFill>
                <a:latin typeface="Arial"/>
                <a:ea typeface="Arial"/>
                <a:cs typeface="Arial"/>
                <a:sym typeface="Arial"/>
              </a:rPr>
              <a:t>Apprenticeships without limits | April 2016</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42925" y="350088"/>
            <a:ext cx="8234173" cy="1096874"/>
          </a:xfrm>
        </p:spPr>
        <p:txBody>
          <a:bodyPr/>
          <a:lstStyle/>
          <a:p>
            <a:r>
              <a:rPr lang="en-GB" dirty="0"/>
              <a:t>New Apprenticeship Standards – Specialist Qualification (England only)</a:t>
            </a:r>
            <a:br>
              <a:rPr lang="en-GB" dirty="0"/>
            </a:br>
            <a:endParaRPr lang="en-GB" dirty="0"/>
          </a:p>
        </p:txBody>
      </p:sp>
      <p:sp>
        <p:nvSpPr>
          <p:cNvPr id="10" name="Text Placeholder 9"/>
          <p:cNvSpPr>
            <a:spLocks noGrp="1"/>
          </p:cNvSpPr>
          <p:nvPr>
            <p:ph type="body" idx="1"/>
          </p:nvPr>
        </p:nvSpPr>
        <p:spPr>
          <a:xfrm>
            <a:off x="542925" y="1704975"/>
            <a:ext cx="8109756" cy="3171825"/>
          </a:xfrm>
        </p:spPr>
        <p:txBody>
          <a:bodyPr/>
          <a:lstStyle/>
          <a:p>
            <a:pPr marL="342900" indent="-342900">
              <a:buFont typeface="Arial" panose="020B0604020202020204" pitchFamily="34" charset="0"/>
              <a:buChar char="•"/>
            </a:pPr>
            <a:r>
              <a:rPr lang="en-GB" sz="2000" dirty="0"/>
              <a:t>Pearson BTEC Level 3 Award in Advanced Manufacturing Engineering (Development Technical Knowledge) – 360 GL </a:t>
            </a:r>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Pearson </a:t>
            </a:r>
            <a:r>
              <a:rPr lang="en-GB" sz="2000" dirty="0"/>
              <a:t>BTEC Level 3 Certificate in Advanced Manufacturing Engineering (Development Technical Knowledge) – 540 GL </a:t>
            </a:r>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Pearson </a:t>
            </a:r>
            <a:r>
              <a:rPr lang="en-GB" sz="2000" dirty="0"/>
              <a:t>BTEC Level 3 Diploma in Advanced Manufacturing Engineering (Development Technical Knowledge) – 720 GL </a:t>
            </a:r>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Pearson </a:t>
            </a:r>
            <a:r>
              <a:rPr lang="en-GB" sz="2000" dirty="0"/>
              <a:t>BTEC Level 3 Extended Diploma in Advanced Manufacturing Engineering (Development Technical Knowledge) – 1080 GL </a:t>
            </a:r>
            <a:r>
              <a:rPr lang="en-GB" sz="2000" dirty="0" smtClean="0"/>
              <a:t>Specification</a:t>
            </a:r>
            <a:endParaRPr lang="en-GB" sz="2000" dirty="0"/>
          </a:p>
        </p:txBody>
      </p:sp>
      <p:sp>
        <p:nvSpPr>
          <p:cNvPr id="8" name="Slide Number Placeholder 7"/>
          <p:cNvSpPr>
            <a:spLocks noGrp="1"/>
          </p:cNvSpPr>
          <p:nvPr>
            <p:ph type="sldNum" idx="12"/>
          </p:nvPr>
        </p:nvSpPr>
        <p:spPr/>
        <p:txBody>
          <a:bodyPr/>
          <a:lstStyle/>
          <a:p>
            <a:pPr marL="0" marR="0" lvl="0" indent="0" algn="l" rtl="0">
              <a:spcBef>
                <a:spcPts val="0"/>
              </a:spcBef>
              <a:spcAft>
                <a:spcPts val="0"/>
              </a:spcAft>
              <a:buSzPct val="25000"/>
              <a:buNone/>
            </a:pPr>
            <a:fld id="{00000000-1234-1234-1234-123412341234}" type="slidenum">
              <a:rPr lang="en-GB" sz="800" b="1" i="0" u="none" strike="noStrike" cap="none" smtClean="0">
                <a:solidFill>
                  <a:schemeClr val="dk2"/>
                </a:solidFill>
                <a:latin typeface="Arial"/>
                <a:ea typeface="Arial"/>
                <a:cs typeface="Arial"/>
                <a:sym typeface="Arial"/>
              </a:rPr>
              <a:t>23</a:t>
            </a:fld>
            <a:endParaRPr lang="en-GB" sz="800" b="1"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779570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Shape 831"/>
          <p:cNvPicPr preferRelativeResize="0"/>
          <p:nvPr/>
        </p:nvPicPr>
        <p:blipFill rotWithShape="1">
          <a:blip r:embed="rId3">
            <a:alphaModFix/>
          </a:blip>
          <a:srcRect/>
          <a:stretch/>
        </p:blipFill>
        <p:spPr>
          <a:xfrm>
            <a:off x="5152768" y="2491945"/>
            <a:ext cx="3991232" cy="4366055"/>
          </a:xfrm>
          <a:prstGeom prst="rect">
            <a:avLst/>
          </a:prstGeom>
          <a:noFill/>
          <a:ln>
            <a:noFill/>
          </a:ln>
        </p:spPr>
      </p:pic>
      <p:sp>
        <p:nvSpPr>
          <p:cNvPr id="832" name="Shape 832"/>
          <p:cNvSpPr txBox="1">
            <a:spLocks noGrp="1"/>
          </p:cNvSpPr>
          <p:nvPr>
            <p:ph type="title"/>
          </p:nvPr>
        </p:nvSpPr>
        <p:spPr>
          <a:xfrm>
            <a:off x="457200" y="1"/>
            <a:ext cx="8229600" cy="976184"/>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GB" sz="4400" b="1" i="0" u="none" strike="noStrike" cap="none" dirty="0">
                <a:solidFill>
                  <a:schemeClr val="dk1"/>
                </a:solidFill>
                <a:latin typeface="Calibri"/>
                <a:ea typeface="Calibri"/>
                <a:cs typeface="Calibri"/>
                <a:sym typeface="Calibri"/>
              </a:rPr>
              <a:t>Contacts</a:t>
            </a:r>
          </a:p>
        </p:txBody>
      </p:sp>
      <p:sp>
        <p:nvSpPr>
          <p:cNvPr id="833" name="Shape 833"/>
          <p:cNvSpPr txBox="1">
            <a:spLocks noGrp="1"/>
          </p:cNvSpPr>
          <p:nvPr>
            <p:ph type="body" idx="1"/>
          </p:nvPr>
        </p:nvSpPr>
        <p:spPr>
          <a:xfrm>
            <a:off x="457200" y="1173892"/>
            <a:ext cx="8432800" cy="497087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GB" sz="2400" b="1" i="0" u="none" strike="noStrike" cap="none" dirty="0" smtClean="0">
                <a:solidFill>
                  <a:schemeClr val="tx2"/>
                </a:solidFill>
                <a:latin typeface="Calibri" panose="020F0502020204030204" pitchFamily="34" charset="0"/>
                <a:sym typeface="Calibri"/>
              </a:rPr>
              <a:t>Curriculum </a:t>
            </a:r>
            <a:r>
              <a:rPr lang="en-GB" sz="2400" b="1" i="0" u="none" strike="noStrike" cap="none" dirty="0">
                <a:solidFill>
                  <a:schemeClr val="tx2"/>
                </a:solidFill>
                <a:latin typeface="Calibri" panose="020F0502020204030204" pitchFamily="34" charset="0"/>
                <a:sym typeface="Calibri"/>
              </a:rPr>
              <a:t>Development Manager</a:t>
            </a:r>
          </a:p>
          <a:p>
            <a:pPr marL="0" indent="0">
              <a:buSzPct val="25000"/>
              <a:buNone/>
            </a:pPr>
            <a:r>
              <a:rPr lang="en-GB" sz="2400" b="1" dirty="0" smtClean="0">
                <a:latin typeface="Calibri" panose="020F0502020204030204" pitchFamily="34" charset="0"/>
                <a:ea typeface="Verdana"/>
                <a:cs typeface="Verdana"/>
                <a:sym typeface="Verdana"/>
                <a:hlinkClick r:id="rId4"/>
              </a:rPr>
              <a:t>bridget.stait@pearson.com</a:t>
            </a:r>
            <a:r>
              <a:rPr lang="en-GB" sz="2400" b="1" dirty="0" smtClean="0">
                <a:latin typeface="Calibri" panose="020F0502020204030204" pitchFamily="34" charset="0"/>
                <a:ea typeface="Verdana"/>
                <a:cs typeface="Verdana"/>
                <a:sym typeface="Verdana"/>
              </a:rPr>
              <a:t> </a:t>
            </a:r>
          </a:p>
          <a:p>
            <a:pPr marL="0" indent="0">
              <a:buSzPct val="25000"/>
              <a:buNone/>
            </a:pPr>
            <a:endParaRPr lang="en-GB" sz="2400" b="1" dirty="0">
              <a:latin typeface="Calibri" panose="020F0502020204030204" pitchFamily="34" charset="0"/>
              <a:ea typeface="Verdana"/>
              <a:cs typeface="Verdana"/>
              <a:sym typeface="Verdana"/>
            </a:endParaRPr>
          </a:p>
          <a:p>
            <a:pPr marL="0" indent="0">
              <a:buSzPct val="25000"/>
              <a:buNone/>
            </a:pPr>
            <a:r>
              <a:rPr lang="en-GB" sz="2400" b="1" dirty="0" smtClean="0">
                <a:latin typeface="Calibri" panose="020F0502020204030204" pitchFamily="34" charset="0"/>
                <a:ea typeface="Verdana"/>
                <a:cs typeface="Verdana"/>
                <a:sym typeface="Verdana"/>
              </a:rPr>
              <a:t>Apprenticeship Development Manager (</a:t>
            </a:r>
            <a:r>
              <a:rPr lang="en-GB" sz="2400" b="1" dirty="0" err="1" smtClean="0">
                <a:latin typeface="Calibri" panose="020F0502020204030204" pitchFamily="34" charset="0"/>
                <a:ea typeface="Verdana"/>
                <a:cs typeface="Verdana"/>
                <a:sym typeface="Verdana"/>
              </a:rPr>
              <a:t>Glos</a:t>
            </a:r>
            <a:r>
              <a:rPr lang="en-GB" sz="2400" b="1" dirty="0" smtClean="0">
                <a:latin typeface="Calibri" panose="020F0502020204030204" pitchFamily="34" charset="0"/>
                <a:ea typeface="Verdana"/>
                <a:cs typeface="Verdana"/>
                <a:sym typeface="Verdana"/>
              </a:rPr>
              <a:t>/BANES)</a:t>
            </a:r>
          </a:p>
          <a:p>
            <a:pPr marL="0" marR="0" lvl="0" indent="0" algn="l" rtl="0">
              <a:lnSpc>
                <a:spcPct val="100000"/>
              </a:lnSpc>
              <a:spcBef>
                <a:spcPts val="640"/>
              </a:spcBef>
              <a:spcAft>
                <a:spcPts val="0"/>
              </a:spcAft>
              <a:buClr>
                <a:schemeClr val="dk1"/>
              </a:buClr>
              <a:buSzPct val="25000"/>
              <a:buFont typeface="Noto Sans Symbols"/>
              <a:buNone/>
            </a:pPr>
            <a:r>
              <a:rPr lang="en-GB" sz="2400" b="1" dirty="0" smtClean="0">
                <a:latin typeface="Calibri" panose="020F0502020204030204" pitchFamily="34" charset="0"/>
                <a:ea typeface="Verdana"/>
                <a:cs typeface="Verdana"/>
                <a:sym typeface="Verdana"/>
                <a:hlinkClick r:id="rId5"/>
              </a:rPr>
              <a:t>s</a:t>
            </a:r>
            <a:r>
              <a:rPr lang="en-GB" sz="2400" b="1" i="0" u="none" strike="noStrike" cap="none" dirty="0" smtClean="0">
                <a:solidFill>
                  <a:schemeClr val="dk1"/>
                </a:solidFill>
                <a:latin typeface="Calibri" panose="020F0502020204030204" pitchFamily="34" charset="0"/>
                <a:ea typeface="Verdana"/>
                <a:cs typeface="Verdana"/>
                <a:sym typeface="Verdana"/>
                <a:hlinkClick r:id="rId5"/>
              </a:rPr>
              <a:t>teve.smith</a:t>
            </a:r>
            <a:r>
              <a:rPr lang="en-GB" sz="2400" b="1" dirty="0" smtClean="0">
                <a:latin typeface="Calibri" panose="020F0502020204030204" pitchFamily="34" charset="0"/>
                <a:ea typeface="Verdana"/>
                <a:cs typeface="Verdana"/>
                <a:sym typeface="Verdana"/>
                <a:hlinkClick r:id="rId5"/>
              </a:rPr>
              <a:t>@pearson.com</a:t>
            </a:r>
            <a:endParaRPr lang="en-GB" sz="2400" b="1" dirty="0" smtClean="0">
              <a:latin typeface="Calibri" panose="020F0502020204030204" pitchFamily="34" charset="0"/>
              <a:ea typeface="Verdana"/>
              <a:cs typeface="Verdana"/>
              <a:sym typeface="Verdana"/>
            </a:endParaRPr>
          </a:p>
          <a:p>
            <a:pPr marL="0" marR="0" lvl="0" indent="0" algn="l" rtl="0">
              <a:lnSpc>
                <a:spcPct val="100000"/>
              </a:lnSpc>
              <a:spcBef>
                <a:spcPts val="640"/>
              </a:spcBef>
              <a:spcAft>
                <a:spcPts val="0"/>
              </a:spcAft>
              <a:buClr>
                <a:schemeClr val="dk1"/>
              </a:buClr>
              <a:buSzPct val="25000"/>
              <a:buFont typeface="Noto Sans Symbols"/>
              <a:buNone/>
            </a:pPr>
            <a:endParaRPr lang="en-GB" sz="2400" b="1" dirty="0">
              <a:latin typeface="Calibri" panose="020F0502020204030204" pitchFamily="34" charset="0"/>
              <a:ea typeface="Verdana"/>
              <a:cs typeface="Verdana"/>
              <a:sym typeface="Verdana"/>
            </a:endParaRPr>
          </a:p>
          <a:p>
            <a:pPr marL="0" marR="0" lvl="0" indent="0" algn="l" rtl="0">
              <a:lnSpc>
                <a:spcPct val="100000"/>
              </a:lnSpc>
              <a:spcBef>
                <a:spcPts val="640"/>
              </a:spcBef>
              <a:spcAft>
                <a:spcPts val="0"/>
              </a:spcAft>
              <a:buClr>
                <a:schemeClr val="dk1"/>
              </a:buClr>
              <a:buSzPct val="25000"/>
              <a:buFont typeface="Noto Sans Symbols"/>
              <a:buNone/>
            </a:pPr>
            <a:r>
              <a:rPr lang="en-GB" sz="2400" b="1" dirty="0" smtClean="0">
                <a:latin typeface="Calibri" panose="020F0502020204030204" pitchFamily="34" charset="0"/>
                <a:ea typeface="Verdana"/>
                <a:cs typeface="Verdana"/>
                <a:sym typeface="Verdana"/>
              </a:rPr>
              <a:t>Apprenticeship Development Manager (Wilts/Dorset/Somerset)</a:t>
            </a:r>
          </a:p>
          <a:p>
            <a:pPr lvl="0">
              <a:lnSpc>
                <a:spcPct val="100000"/>
              </a:lnSpc>
              <a:spcBef>
                <a:spcPts val="640"/>
              </a:spcBef>
              <a:buClr>
                <a:schemeClr val="dk1"/>
              </a:buClr>
              <a:buSzPct val="25000"/>
            </a:pPr>
            <a:r>
              <a:rPr lang="en-GB" sz="2400" dirty="0" smtClean="0">
                <a:hlinkClick r:id="rId6"/>
              </a:rPr>
              <a:t>nicola.hollands@pearson.com</a:t>
            </a:r>
            <a:r>
              <a:rPr lang="en-GB" sz="2400" dirty="0" smtClean="0"/>
              <a:t> </a:t>
            </a:r>
            <a:endParaRPr lang="en-GB" sz="2400" b="1" dirty="0" smtClean="0">
              <a:latin typeface="Calibri" panose="020F0502020204030204" pitchFamily="34" charset="0"/>
              <a:ea typeface="Verdana"/>
              <a:cs typeface="Verdana"/>
              <a:sym typeface="Verdana"/>
            </a:endParaRPr>
          </a:p>
          <a:p>
            <a:pPr marL="0" marR="0" lvl="0" indent="0" algn="l" rtl="0">
              <a:lnSpc>
                <a:spcPct val="100000"/>
              </a:lnSpc>
              <a:spcBef>
                <a:spcPts val="640"/>
              </a:spcBef>
              <a:spcAft>
                <a:spcPts val="0"/>
              </a:spcAft>
              <a:buClr>
                <a:schemeClr val="dk1"/>
              </a:buClr>
              <a:buSzPct val="25000"/>
              <a:buFont typeface="Noto Sans Symbols"/>
              <a:buNone/>
            </a:pPr>
            <a:r>
              <a:rPr lang="en-GB" sz="2400" b="1" dirty="0" smtClean="0">
                <a:solidFill>
                  <a:schemeClr val="tx2"/>
                </a:solidFill>
                <a:latin typeface="Calibri" panose="020F0502020204030204" pitchFamily="34" charset="0"/>
              </a:rPr>
              <a:t>Sue Smith- </a:t>
            </a:r>
            <a:r>
              <a:rPr lang="en-GB" sz="2400" b="1" i="0" u="none" strike="noStrike" cap="none" dirty="0" smtClean="0">
                <a:solidFill>
                  <a:schemeClr val="tx2"/>
                </a:solidFill>
                <a:latin typeface="Calibri" panose="020F0502020204030204" pitchFamily="34" charset="0"/>
                <a:sym typeface="Calibri"/>
              </a:rPr>
              <a:t>Vocational Quality Advisor</a:t>
            </a:r>
            <a:endParaRPr lang="en-GB" sz="2400" b="1" i="0" u="none" strike="noStrike" cap="none" dirty="0">
              <a:solidFill>
                <a:schemeClr val="tx2"/>
              </a:solidFill>
              <a:latin typeface="Calibri" panose="020F0502020204030204" pitchFamily="34" charset="0"/>
              <a:sym typeface="Calibri"/>
            </a:endParaRPr>
          </a:p>
          <a:p>
            <a:pPr marL="0" marR="0" lvl="0" indent="0" algn="l" rtl="0">
              <a:lnSpc>
                <a:spcPct val="100000"/>
              </a:lnSpc>
              <a:spcBef>
                <a:spcPts val="640"/>
              </a:spcBef>
              <a:spcAft>
                <a:spcPts val="0"/>
              </a:spcAft>
              <a:buClr>
                <a:schemeClr val="dk1"/>
              </a:buClr>
              <a:buSzPct val="25000"/>
              <a:buFont typeface="Noto Sans Symbols"/>
              <a:buNone/>
            </a:pPr>
            <a:r>
              <a:rPr lang="en-GB" sz="2400" b="1" i="0" u="sng" strike="noStrike" cap="none" dirty="0">
                <a:solidFill>
                  <a:schemeClr val="hlink"/>
                </a:solidFill>
                <a:latin typeface="Calibri" panose="020F0502020204030204" pitchFamily="34" charset="0"/>
                <a:sym typeface="Calibri"/>
                <a:hlinkClick r:id="rId7"/>
              </a:rPr>
              <a:t>qualitynominees@pearson.com</a:t>
            </a:r>
            <a:r>
              <a:rPr lang="en-GB" sz="2400" b="1" i="0" u="none" strike="noStrike" cap="none" dirty="0">
                <a:solidFill>
                  <a:schemeClr val="dk1"/>
                </a:solidFill>
                <a:latin typeface="Calibri" panose="020F0502020204030204" pitchFamily="34" charset="0"/>
                <a:sym typeface="Calibri"/>
              </a:rPr>
              <a:t> </a:t>
            </a:r>
          </a:p>
          <a:p>
            <a:pPr marL="0" marR="0" lvl="0" indent="0" algn="l" rtl="0">
              <a:lnSpc>
                <a:spcPct val="100000"/>
              </a:lnSpc>
              <a:spcBef>
                <a:spcPts val="640"/>
              </a:spcBef>
              <a:spcAft>
                <a:spcPts val="0"/>
              </a:spcAft>
              <a:buClr>
                <a:schemeClr val="dk1"/>
              </a:buClr>
              <a:buSzPct val="25000"/>
              <a:buFont typeface="Noto Sans Symbols"/>
              <a:buNone/>
            </a:pPr>
            <a:endParaRPr sz="32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25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539750" y="635875"/>
            <a:ext cx="8147048" cy="620710"/>
          </a:xfrm>
          <a:prstGeom prst="rect">
            <a:avLst/>
          </a:prstGeom>
          <a:noFill/>
          <a:ln>
            <a:noFill/>
          </a:ln>
        </p:spPr>
        <p:txBody>
          <a:bodyPr lIns="0" tIns="0" rIns="0" bIns="0" anchor="t" anchorCtr="0">
            <a:noAutofit/>
          </a:bodyPr>
          <a:lstStyle/>
          <a:p>
            <a:pPr marL="0" marR="0" lvl="0" indent="0" algn="l" rtl="0">
              <a:lnSpc>
                <a:spcPct val="117647"/>
              </a:lnSpc>
              <a:spcBef>
                <a:spcPts val="0"/>
              </a:spcBef>
              <a:spcAft>
                <a:spcPts val="0"/>
              </a:spcAft>
              <a:buClr>
                <a:schemeClr val="dk1"/>
              </a:buClr>
              <a:buSzPct val="25000"/>
              <a:buFont typeface="Times New Roman"/>
              <a:buNone/>
            </a:pPr>
            <a:r>
              <a:rPr lang="en-US" sz="3200" dirty="0" smtClean="0">
                <a:sym typeface="Times New Roman"/>
              </a:rPr>
              <a:t>BTEC Qualifications reform timeline</a:t>
            </a:r>
            <a:endParaRPr lang="en-US" sz="3200" dirty="0">
              <a:sym typeface="Times New Roman"/>
            </a:endParaRPr>
          </a:p>
        </p:txBody>
      </p:sp>
      <p:sp>
        <p:nvSpPr>
          <p:cNvPr id="88" name="Shape 88"/>
          <p:cNvSpPr txBox="1"/>
          <p:nvPr/>
        </p:nvSpPr>
        <p:spPr>
          <a:xfrm>
            <a:off x="5410200" y="6494462"/>
            <a:ext cx="3019423" cy="182561"/>
          </a:xfrm>
          <a:prstGeom prst="rect">
            <a:avLst/>
          </a:prstGeom>
          <a:noFill/>
          <a:ln>
            <a:noFill/>
          </a:ln>
        </p:spPr>
        <p:txBody>
          <a:bodyPr lIns="0" tIns="0" rIns="0" bIns="0" anchor="b"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cxnSp>
        <p:nvCxnSpPr>
          <p:cNvPr id="5" name="Straight Connector 4"/>
          <p:cNvCxnSpPr/>
          <p:nvPr/>
        </p:nvCxnSpPr>
        <p:spPr>
          <a:xfrm flipV="1">
            <a:off x="417280" y="1872042"/>
            <a:ext cx="8391988" cy="2813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20510" y="1725314"/>
            <a:ext cx="957943" cy="369332"/>
          </a:xfrm>
          <a:prstGeom prst="rect">
            <a:avLst/>
          </a:prstGeom>
          <a:solidFill>
            <a:schemeClr val="accent1">
              <a:lumMod val="20000"/>
              <a:lumOff val="80000"/>
            </a:schemeClr>
          </a:solidFill>
          <a:ln>
            <a:solidFill>
              <a:schemeClr val="accent4">
                <a:lumMod val="60000"/>
                <a:lumOff val="40000"/>
              </a:schemeClr>
            </a:solidFill>
          </a:ln>
        </p:spPr>
        <p:txBody>
          <a:bodyPr wrap="square" lIns="0" tIns="0" rIns="0" bIns="0" rtlCol="0">
            <a:spAutoFit/>
          </a:bodyPr>
          <a:lstStyle/>
          <a:p>
            <a:pPr algn="ctr"/>
            <a:r>
              <a:rPr lang="en-GB" sz="2400" b="1" dirty="0" smtClean="0">
                <a:solidFill>
                  <a:schemeClr val="tx2"/>
                </a:solidFill>
              </a:rPr>
              <a:t>2016</a:t>
            </a:r>
            <a:endParaRPr lang="en-GB" sz="2400" b="1" dirty="0">
              <a:solidFill>
                <a:schemeClr val="tx2"/>
              </a:solidFill>
            </a:endParaRPr>
          </a:p>
        </p:txBody>
      </p:sp>
      <p:sp>
        <p:nvSpPr>
          <p:cNvPr id="11" name="TextBox 10"/>
          <p:cNvSpPr txBox="1"/>
          <p:nvPr/>
        </p:nvSpPr>
        <p:spPr>
          <a:xfrm>
            <a:off x="4146025" y="1723376"/>
            <a:ext cx="957943" cy="369332"/>
          </a:xfrm>
          <a:prstGeom prst="rect">
            <a:avLst/>
          </a:prstGeom>
          <a:solidFill>
            <a:schemeClr val="accent1">
              <a:lumMod val="20000"/>
              <a:lumOff val="80000"/>
            </a:schemeClr>
          </a:solidFill>
          <a:ln>
            <a:solidFill>
              <a:schemeClr val="accent4">
                <a:lumMod val="60000"/>
                <a:lumOff val="40000"/>
              </a:schemeClr>
            </a:solidFill>
          </a:ln>
        </p:spPr>
        <p:txBody>
          <a:bodyPr wrap="square" lIns="0" tIns="0" rIns="0" bIns="0" rtlCol="0">
            <a:spAutoFit/>
          </a:bodyPr>
          <a:lstStyle/>
          <a:p>
            <a:pPr algn="ctr"/>
            <a:r>
              <a:rPr lang="en-GB" sz="2400" b="1" dirty="0" smtClean="0">
                <a:solidFill>
                  <a:schemeClr val="tx2"/>
                </a:solidFill>
              </a:rPr>
              <a:t>2017</a:t>
            </a:r>
          </a:p>
        </p:txBody>
      </p:sp>
      <p:sp>
        <p:nvSpPr>
          <p:cNvPr id="3" name="Rectangle 2"/>
          <p:cNvSpPr/>
          <p:nvPr/>
        </p:nvSpPr>
        <p:spPr>
          <a:xfrm>
            <a:off x="918442" y="2229713"/>
            <a:ext cx="2273166" cy="653704"/>
          </a:xfrm>
          <a:prstGeom prst="rect">
            <a:avLst/>
          </a:prstGeom>
          <a:solidFill>
            <a:schemeClr val="bg2">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ea typeface="Arial"/>
                <a:cs typeface="Arial"/>
                <a:sym typeface="Arial"/>
              </a:rPr>
              <a:t>BTEC Nationals</a:t>
            </a:r>
            <a:br>
              <a:rPr lang="en-US" sz="1600" b="1" dirty="0" smtClean="0">
                <a:solidFill>
                  <a:srgbClr val="000000"/>
                </a:solidFill>
                <a:ea typeface="Arial"/>
                <a:cs typeface="Arial"/>
                <a:sym typeface="Arial"/>
              </a:rPr>
            </a:br>
            <a:r>
              <a:rPr lang="en-US" sz="1600" dirty="0" smtClean="0">
                <a:solidFill>
                  <a:srgbClr val="000000"/>
                </a:solidFill>
                <a:ea typeface="Arial"/>
                <a:cs typeface="Arial"/>
                <a:sym typeface="Arial"/>
              </a:rPr>
              <a:t>Phase 1 sectors</a:t>
            </a:r>
            <a:endParaRPr lang="en-US" sz="1600" dirty="0">
              <a:solidFill>
                <a:srgbClr val="000000"/>
              </a:solidFill>
              <a:ea typeface="Arial"/>
              <a:cs typeface="Arial"/>
              <a:sym typeface="Arial"/>
            </a:endParaRPr>
          </a:p>
        </p:txBody>
      </p:sp>
      <p:sp>
        <p:nvSpPr>
          <p:cNvPr id="21" name="Rectangle 20"/>
          <p:cNvSpPr/>
          <p:nvPr/>
        </p:nvSpPr>
        <p:spPr>
          <a:xfrm>
            <a:off x="3476691" y="2239436"/>
            <a:ext cx="2273166" cy="653704"/>
          </a:xfrm>
          <a:prstGeom prst="rect">
            <a:avLst/>
          </a:prstGeom>
          <a:solidFill>
            <a:schemeClr val="bg2">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ea typeface="Arial"/>
                <a:cs typeface="Arial"/>
                <a:sym typeface="Arial"/>
              </a:rPr>
              <a:t>BTEC Nationals</a:t>
            </a:r>
            <a:br>
              <a:rPr lang="en-US" sz="1600" b="1" dirty="0" smtClean="0">
                <a:solidFill>
                  <a:srgbClr val="000000"/>
                </a:solidFill>
                <a:ea typeface="Arial"/>
                <a:cs typeface="Arial"/>
                <a:sym typeface="Arial"/>
              </a:rPr>
            </a:br>
            <a:r>
              <a:rPr lang="en-US" sz="1600" dirty="0" smtClean="0">
                <a:solidFill>
                  <a:srgbClr val="000000"/>
                </a:solidFill>
                <a:ea typeface="Arial"/>
                <a:cs typeface="Arial"/>
                <a:sym typeface="Arial"/>
              </a:rPr>
              <a:t>Phase 2 sectors</a:t>
            </a:r>
            <a:endParaRPr lang="en-US" sz="1600" dirty="0">
              <a:solidFill>
                <a:srgbClr val="000000"/>
              </a:solidFill>
              <a:ea typeface="Arial"/>
              <a:cs typeface="Arial"/>
              <a:sym typeface="Arial"/>
            </a:endParaRPr>
          </a:p>
        </p:txBody>
      </p:sp>
      <p:sp>
        <p:nvSpPr>
          <p:cNvPr id="22" name="Rectangle 21"/>
          <p:cNvSpPr/>
          <p:nvPr/>
        </p:nvSpPr>
        <p:spPr>
          <a:xfrm>
            <a:off x="3488414" y="3170437"/>
            <a:ext cx="2273166" cy="653704"/>
          </a:xfrm>
          <a:prstGeom prst="rect">
            <a:avLst/>
          </a:prstGeom>
          <a:solidFill>
            <a:schemeClr val="accent5">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ea typeface="Arial"/>
                <a:cs typeface="Arial"/>
                <a:sym typeface="Arial"/>
              </a:rPr>
              <a:t>BTEC L2 </a:t>
            </a:r>
            <a:r>
              <a:rPr lang="en-US" sz="1600" b="1" dirty="0" err="1" smtClean="0">
                <a:solidFill>
                  <a:srgbClr val="000000"/>
                </a:solidFill>
                <a:ea typeface="Arial"/>
                <a:cs typeface="Arial"/>
                <a:sym typeface="Arial"/>
              </a:rPr>
              <a:t>Technicals</a:t>
            </a:r>
            <a:r>
              <a:rPr lang="en-US" sz="1600" b="1" dirty="0" smtClean="0">
                <a:solidFill>
                  <a:srgbClr val="000000"/>
                </a:solidFill>
                <a:ea typeface="Arial"/>
                <a:cs typeface="Arial"/>
                <a:sym typeface="Arial"/>
              </a:rPr>
              <a:t/>
            </a:r>
            <a:br>
              <a:rPr lang="en-US" sz="1600" b="1" dirty="0" smtClean="0">
                <a:solidFill>
                  <a:srgbClr val="000000"/>
                </a:solidFill>
                <a:ea typeface="Arial"/>
                <a:cs typeface="Arial"/>
                <a:sym typeface="Arial"/>
              </a:rPr>
            </a:br>
            <a:r>
              <a:rPr lang="en-US" sz="1600" dirty="0" smtClean="0">
                <a:solidFill>
                  <a:srgbClr val="000000"/>
                </a:solidFill>
                <a:ea typeface="Arial"/>
                <a:cs typeface="Arial"/>
                <a:sym typeface="Arial"/>
              </a:rPr>
              <a:t>Phase 1 sectors</a:t>
            </a:r>
            <a:endParaRPr lang="en-US" sz="1600" dirty="0">
              <a:solidFill>
                <a:srgbClr val="000000"/>
              </a:solidFill>
              <a:ea typeface="Arial"/>
              <a:cs typeface="Arial"/>
              <a:sym typeface="Arial"/>
            </a:endParaRPr>
          </a:p>
        </p:txBody>
      </p:sp>
      <p:sp>
        <p:nvSpPr>
          <p:cNvPr id="23" name="TextBox 22"/>
          <p:cNvSpPr txBox="1"/>
          <p:nvPr/>
        </p:nvSpPr>
        <p:spPr>
          <a:xfrm>
            <a:off x="6680828" y="1723376"/>
            <a:ext cx="957943" cy="369332"/>
          </a:xfrm>
          <a:prstGeom prst="rect">
            <a:avLst/>
          </a:prstGeom>
          <a:solidFill>
            <a:schemeClr val="accent1">
              <a:lumMod val="20000"/>
              <a:lumOff val="80000"/>
            </a:schemeClr>
          </a:solidFill>
          <a:ln>
            <a:solidFill>
              <a:schemeClr val="accent4">
                <a:lumMod val="60000"/>
                <a:lumOff val="40000"/>
              </a:schemeClr>
            </a:solidFill>
          </a:ln>
        </p:spPr>
        <p:txBody>
          <a:bodyPr wrap="square" lIns="0" tIns="0" rIns="0" bIns="0" rtlCol="0">
            <a:spAutoFit/>
          </a:bodyPr>
          <a:lstStyle/>
          <a:p>
            <a:pPr algn="ctr"/>
            <a:r>
              <a:rPr lang="en-GB" sz="2400" b="1" dirty="0" smtClean="0">
                <a:solidFill>
                  <a:schemeClr val="tx2"/>
                </a:solidFill>
              </a:rPr>
              <a:t>2018</a:t>
            </a:r>
          </a:p>
        </p:txBody>
      </p:sp>
      <p:sp>
        <p:nvSpPr>
          <p:cNvPr id="24" name="Rectangle 23"/>
          <p:cNvSpPr/>
          <p:nvPr/>
        </p:nvSpPr>
        <p:spPr>
          <a:xfrm>
            <a:off x="3488414" y="4101438"/>
            <a:ext cx="2273166" cy="653704"/>
          </a:xfrm>
          <a:prstGeom prst="rect">
            <a:avLst/>
          </a:prstGeom>
          <a:solidFill>
            <a:schemeClr val="accent6">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ea typeface="Arial"/>
                <a:cs typeface="Arial"/>
                <a:sym typeface="Arial"/>
              </a:rPr>
              <a:t>BTEC Tech Awards</a:t>
            </a:r>
            <a:br>
              <a:rPr lang="en-US" sz="1600" b="1" dirty="0" smtClean="0">
                <a:solidFill>
                  <a:srgbClr val="000000"/>
                </a:solidFill>
                <a:ea typeface="Arial"/>
                <a:cs typeface="Arial"/>
                <a:sym typeface="Arial"/>
              </a:rPr>
            </a:br>
            <a:r>
              <a:rPr lang="en-US" sz="1600" dirty="0" smtClean="0">
                <a:solidFill>
                  <a:srgbClr val="000000"/>
                </a:solidFill>
                <a:ea typeface="Arial"/>
                <a:cs typeface="Arial"/>
                <a:sym typeface="Arial"/>
              </a:rPr>
              <a:t>Phase 1 sectors</a:t>
            </a:r>
            <a:endParaRPr lang="en-US" sz="1600" dirty="0">
              <a:solidFill>
                <a:srgbClr val="000000"/>
              </a:solidFill>
              <a:ea typeface="Arial"/>
              <a:cs typeface="Arial"/>
              <a:sym typeface="Arial"/>
            </a:endParaRPr>
          </a:p>
        </p:txBody>
      </p:sp>
      <p:sp>
        <p:nvSpPr>
          <p:cNvPr id="25" name="Rectangle 24"/>
          <p:cNvSpPr/>
          <p:nvPr/>
        </p:nvSpPr>
        <p:spPr>
          <a:xfrm>
            <a:off x="6023217" y="2239436"/>
            <a:ext cx="2273166" cy="653704"/>
          </a:xfrm>
          <a:prstGeom prst="rect">
            <a:avLst/>
          </a:prstGeom>
          <a:solidFill>
            <a:schemeClr val="bg2">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ea typeface="Arial"/>
                <a:cs typeface="Arial"/>
                <a:sym typeface="Arial"/>
              </a:rPr>
              <a:t>BTEC Nationals</a:t>
            </a:r>
            <a:br>
              <a:rPr lang="en-US" sz="1600" b="1" dirty="0" smtClean="0">
                <a:solidFill>
                  <a:srgbClr val="000000"/>
                </a:solidFill>
                <a:ea typeface="Arial"/>
                <a:cs typeface="Arial"/>
                <a:sym typeface="Arial"/>
              </a:rPr>
            </a:br>
            <a:r>
              <a:rPr lang="en-US" sz="1600" dirty="0" smtClean="0">
                <a:solidFill>
                  <a:srgbClr val="000000"/>
                </a:solidFill>
                <a:ea typeface="Arial"/>
                <a:cs typeface="Arial"/>
                <a:sym typeface="Arial"/>
              </a:rPr>
              <a:t>Phase 3 sectors</a:t>
            </a:r>
            <a:endParaRPr lang="en-US" sz="1600" dirty="0">
              <a:solidFill>
                <a:srgbClr val="000000"/>
              </a:solidFill>
              <a:ea typeface="Arial"/>
              <a:cs typeface="Arial"/>
              <a:sym typeface="Arial"/>
            </a:endParaRPr>
          </a:p>
        </p:txBody>
      </p:sp>
      <p:sp>
        <p:nvSpPr>
          <p:cNvPr id="26" name="Rectangle 25"/>
          <p:cNvSpPr/>
          <p:nvPr/>
        </p:nvSpPr>
        <p:spPr>
          <a:xfrm>
            <a:off x="6034940" y="3170437"/>
            <a:ext cx="2273166" cy="653704"/>
          </a:xfrm>
          <a:prstGeom prst="rect">
            <a:avLst/>
          </a:prstGeom>
          <a:solidFill>
            <a:schemeClr val="accent5">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ea typeface="Arial"/>
                <a:cs typeface="Arial"/>
                <a:sym typeface="Arial"/>
              </a:rPr>
              <a:t>BTEC L2 </a:t>
            </a:r>
            <a:r>
              <a:rPr lang="en-US" sz="1600" b="1" dirty="0" err="1" smtClean="0">
                <a:solidFill>
                  <a:srgbClr val="000000"/>
                </a:solidFill>
                <a:ea typeface="Arial"/>
                <a:cs typeface="Arial"/>
                <a:sym typeface="Arial"/>
              </a:rPr>
              <a:t>Technicals</a:t>
            </a:r>
            <a:r>
              <a:rPr lang="en-US" sz="1600" b="1" dirty="0" smtClean="0">
                <a:solidFill>
                  <a:srgbClr val="000000"/>
                </a:solidFill>
                <a:ea typeface="Arial"/>
                <a:cs typeface="Arial"/>
                <a:sym typeface="Arial"/>
              </a:rPr>
              <a:t/>
            </a:r>
            <a:br>
              <a:rPr lang="en-US" sz="1600" b="1" dirty="0" smtClean="0">
                <a:solidFill>
                  <a:srgbClr val="000000"/>
                </a:solidFill>
                <a:ea typeface="Arial"/>
                <a:cs typeface="Arial"/>
                <a:sym typeface="Arial"/>
              </a:rPr>
            </a:br>
            <a:r>
              <a:rPr lang="en-US" sz="1600" dirty="0" smtClean="0">
                <a:solidFill>
                  <a:srgbClr val="000000"/>
                </a:solidFill>
                <a:ea typeface="Arial"/>
                <a:cs typeface="Arial"/>
                <a:sym typeface="Arial"/>
              </a:rPr>
              <a:t>Phase 2 sectors</a:t>
            </a:r>
            <a:endParaRPr lang="en-US" sz="1600" dirty="0">
              <a:solidFill>
                <a:srgbClr val="000000"/>
              </a:solidFill>
              <a:ea typeface="Arial"/>
              <a:cs typeface="Arial"/>
              <a:sym typeface="Arial"/>
            </a:endParaRPr>
          </a:p>
        </p:txBody>
      </p:sp>
      <p:sp>
        <p:nvSpPr>
          <p:cNvPr id="27" name="Rectangle 26"/>
          <p:cNvSpPr/>
          <p:nvPr/>
        </p:nvSpPr>
        <p:spPr>
          <a:xfrm>
            <a:off x="6034940" y="4101438"/>
            <a:ext cx="2273166" cy="653704"/>
          </a:xfrm>
          <a:prstGeom prst="rect">
            <a:avLst/>
          </a:prstGeom>
          <a:solidFill>
            <a:schemeClr val="accent6">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ea typeface="Arial"/>
                <a:cs typeface="Arial"/>
                <a:sym typeface="Arial"/>
              </a:rPr>
              <a:t>BTEC Tech Awards</a:t>
            </a:r>
            <a:br>
              <a:rPr lang="en-US" sz="1600" b="1" dirty="0" smtClean="0">
                <a:solidFill>
                  <a:srgbClr val="000000"/>
                </a:solidFill>
                <a:ea typeface="Arial"/>
                <a:cs typeface="Arial"/>
                <a:sym typeface="Arial"/>
              </a:rPr>
            </a:br>
            <a:r>
              <a:rPr lang="en-US" sz="1600" dirty="0" smtClean="0">
                <a:solidFill>
                  <a:srgbClr val="000000"/>
                </a:solidFill>
                <a:ea typeface="Arial"/>
                <a:cs typeface="Arial"/>
                <a:sym typeface="Arial"/>
              </a:rPr>
              <a:t>Phase 2 sectors</a:t>
            </a:r>
            <a:endParaRPr lang="en-US" sz="1600" dirty="0">
              <a:solidFill>
                <a:srgbClr val="000000"/>
              </a:solidFill>
              <a:ea typeface="Arial"/>
              <a:cs typeface="Arial"/>
              <a:sym typeface="Arial"/>
            </a:endParaRPr>
          </a:p>
        </p:txBody>
      </p:sp>
    </p:spTree>
    <p:extLst>
      <p:ext uri="{BB962C8B-B14F-4D97-AF65-F5344CB8AC3E}">
        <p14:creationId xmlns:p14="http://schemas.microsoft.com/office/powerpoint/2010/main" val="874826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208583"/>
            <a:ext cx="8088312" cy="620626"/>
          </a:xfrm>
        </p:spPr>
        <p:txBody>
          <a:bodyPr/>
          <a:lstStyle/>
          <a:p>
            <a:r>
              <a:rPr lang="en-GB" dirty="0" smtClean="0"/>
              <a:t>A stepping stone to Higher Education…</a:t>
            </a:r>
            <a:endParaRPr lang="en-US" dirty="0"/>
          </a:p>
        </p:txBody>
      </p:sp>
      <p:sp>
        <p:nvSpPr>
          <p:cNvPr id="4" name="Slide Number Placeholder 3"/>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4</a:t>
            </a:fld>
            <a:endParaRPr lang="en-GB" dirty="0"/>
          </a:p>
        </p:txBody>
      </p:sp>
      <p:sp>
        <p:nvSpPr>
          <p:cNvPr id="6" name="Rectangle 5"/>
          <p:cNvSpPr/>
          <p:nvPr/>
        </p:nvSpPr>
        <p:spPr>
          <a:xfrm>
            <a:off x="370564" y="2891276"/>
            <a:ext cx="8560339" cy="954107"/>
          </a:xfrm>
          <a:prstGeom prst="rect">
            <a:avLst/>
          </a:prstGeom>
          <a:solidFill>
            <a:srgbClr val="15A0A8"/>
          </a:solidFill>
        </p:spPr>
        <p:txBody>
          <a:bodyPr wrap="square">
            <a:spAutoFit/>
          </a:bodyPr>
          <a:lstStyle/>
          <a:p>
            <a:pPr algn="ctr"/>
            <a:r>
              <a:rPr lang="en-GB" sz="2400" b="1" dirty="0">
                <a:solidFill>
                  <a:srgbClr val="FFFFFF"/>
                </a:solidFill>
                <a:latin typeface="Arial" panose="020B0604020202020204" pitchFamily="34" charset="0"/>
                <a:cs typeface="Arial" panose="020B0604020202020204" pitchFamily="34" charset="0"/>
              </a:rPr>
              <a:t>4 out of 5 </a:t>
            </a:r>
            <a:r>
              <a:rPr lang="en-GB" sz="2400" b="1" dirty="0" smtClean="0">
                <a:solidFill>
                  <a:srgbClr val="FFFFFF"/>
                </a:solidFill>
                <a:latin typeface="Arial" panose="020B0604020202020204" pitchFamily="34" charset="0"/>
                <a:cs typeface="Arial" panose="020B0604020202020204" pitchFamily="34" charset="0"/>
              </a:rPr>
              <a:t>BTEC </a:t>
            </a:r>
            <a:r>
              <a:rPr lang="en-GB" sz="2400" b="1" dirty="0">
                <a:solidFill>
                  <a:srgbClr val="FFFFFF"/>
                </a:solidFill>
                <a:latin typeface="Arial" panose="020B0604020202020204" pitchFamily="34" charset="0"/>
                <a:cs typeface="Arial" panose="020B0604020202020204" pitchFamily="34" charset="0"/>
              </a:rPr>
              <a:t>students </a:t>
            </a:r>
            <a:r>
              <a:rPr lang="en-GB" sz="2400" dirty="0">
                <a:solidFill>
                  <a:srgbClr val="FFFFFF"/>
                </a:solidFill>
                <a:latin typeface="Arial" panose="020B0604020202020204" pitchFamily="34" charset="0"/>
                <a:cs typeface="Arial" panose="020B0604020202020204" pitchFamily="34" charset="0"/>
              </a:rPr>
              <a:t>go on to receive </a:t>
            </a:r>
            <a:r>
              <a:rPr lang="en-GB" sz="2400" dirty="0" smtClean="0">
                <a:solidFill>
                  <a:srgbClr val="FFFFFF"/>
                </a:solidFill>
                <a:latin typeface="Arial" panose="020B0604020202020204" pitchFamily="34" charset="0"/>
                <a:cs typeface="Arial" panose="020B0604020202020204" pitchFamily="34" charset="0"/>
              </a:rPr>
              <a:t/>
            </a:r>
            <a:br>
              <a:rPr lang="en-GB" sz="2400" dirty="0" smtClean="0">
                <a:solidFill>
                  <a:srgbClr val="FFFFFF"/>
                </a:solidFill>
                <a:latin typeface="Arial" panose="020B0604020202020204" pitchFamily="34" charset="0"/>
                <a:cs typeface="Arial" panose="020B0604020202020204" pitchFamily="34" charset="0"/>
              </a:rPr>
            </a:br>
            <a:r>
              <a:rPr lang="en-GB" sz="2400" dirty="0" smtClean="0">
                <a:solidFill>
                  <a:srgbClr val="FFFFFF"/>
                </a:solidFill>
                <a:latin typeface="Arial" panose="020B0604020202020204" pitchFamily="34" charset="0"/>
                <a:cs typeface="Arial" panose="020B0604020202020204" pitchFamily="34" charset="0"/>
              </a:rPr>
              <a:t>a </a:t>
            </a:r>
            <a:r>
              <a:rPr lang="en-GB" sz="2400" b="1" dirty="0">
                <a:solidFill>
                  <a:srgbClr val="FFFFFF"/>
                </a:solidFill>
                <a:latin typeface="Arial" panose="020B0604020202020204" pitchFamily="34" charset="0"/>
                <a:cs typeface="Arial" panose="020B0604020202020204" pitchFamily="34" charset="0"/>
              </a:rPr>
              <a:t>First or Second class degree </a:t>
            </a:r>
            <a:r>
              <a:rPr lang="en-GB" sz="1600" dirty="0" smtClean="0">
                <a:solidFill>
                  <a:srgbClr val="FFFFFF"/>
                </a:solidFill>
              </a:rPr>
              <a:t/>
            </a:r>
            <a:br>
              <a:rPr lang="en-GB" sz="1600" dirty="0" smtClean="0">
                <a:solidFill>
                  <a:srgbClr val="FFFFFF"/>
                </a:solidFill>
              </a:rPr>
            </a:br>
            <a:r>
              <a:rPr lang="en-GB" sz="800" dirty="0" smtClean="0">
                <a:solidFill>
                  <a:srgbClr val="FFFFFF"/>
                </a:solidFill>
              </a:rPr>
              <a:t>(Source: </a:t>
            </a:r>
            <a:r>
              <a:rPr lang="en-GB" sz="800" dirty="0">
                <a:solidFill>
                  <a:srgbClr val="FFFFFF"/>
                </a:solidFill>
                <a:latin typeface="Arial" panose="020B0604020202020204" pitchFamily="34" charset="0"/>
                <a:cs typeface="Arial" panose="020B0604020202020204" pitchFamily="34" charset="0"/>
              </a:rPr>
              <a:t>The outcomes associated with the BTEC route of degree level acquisition, London Economics 2013</a:t>
            </a:r>
            <a:r>
              <a:rPr lang="en-GB" sz="800" dirty="0" smtClean="0">
                <a:solidFill>
                  <a:srgbClr val="FFFFFF"/>
                </a:solidFill>
              </a:rPr>
              <a:t>)</a:t>
            </a:r>
            <a:endParaRPr lang="en-GB" sz="800" dirty="0">
              <a:solidFill>
                <a:srgbClr val="FFFFFF"/>
              </a:solidFill>
            </a:endParaRPr>
          </a:p>
        </p:txBody>
      </p:sp>
      <p:sp>
        <p:nvSpPr>
          <p:cNvPr id="9" name="Rectangle 8"/>
          <p:cNvSpPr/>
          <p:nvPr/>
        </p:nvSpPr>
        <p:spPr>
          <a:xfrm>
            <a:off x="947784" y="1057820"/>
            <a:ext cx="8602662" cy="338554"/>
          </a:xfrm>
          <a:prstGeom prst="rect">
            <a:avLst/>
          </a:prstGeom>
          <a:solidFill>
            <a:srgbClr val="FFFFFF"/>
          </a:solidFill>
        </p:spPr>
        <p:txBody>
          <a:bodyPr wrap="square">
            <a:spAutoFit/>
          </a:bodyPr>
          <a:lstStyle/>
          <a:p>
            <a:pPr lvl="0">
              <a:lnSpc>
                <a:spcPct val="100000"/>
              </a:lnSpc>
              <a:buClr>
                <a:srgbClr val="000000"/>
              </a:buClr>
              <a:buSzPct val="100000"/>
            </a:pPr>
            <a:r>
              <a:rPr lang="en-GB" sz="1600" dirty="0">
                <a:ea typeface="Arial"/>
                <a:cs typeface="Arial"/>
                <a:sym typeface="Arial"/>
              </a:rPr>
              <a:t>More </a:t>
            </a:r>
            <a:r>
              <a:rPr lang="en-GB" sz="1600" dirty="0" smtClean="0">
                <a:ea typeface="Arial"/>
                <a:cs typeface="Arial"/>
                <a:sym typeface="Arial"/>
              </a:rPr>
              <a:t>BTEC-qualified </a:t>
            </a:r>
            <a:r>
              <a:rPr lang="en-GB" sz="1600" dirty="0">
                <a:ea typeface="Arial"/>
                <a:cs typeface="Arial"/>
                <a:sym typeface="Arial"/>
              </a:rPr>
              <a:t>students are entering </a:t>
            </a:r>
            <a:r>
              <a:rPr lang="en-GB" sz="1600" dirty="0" smtClean="0">
                <a:ea typeface="Arial"/>
                <a:cs typeface="Arial"/>
                <a:sym typeface="Arial"/>
              </a:rPr>
              <a:t>HE than ever before…</a:t>
            </a:r>
            <a:endParaRPr lang="en-GB" sz="1600" dirty="0">
              <a:ea typeface="Arial"/>
              <a:cs typeface="Arial"/>
              <a:sym typeface="Arial"/>
            </a:endParaRPr>
          </a:p>
        </p:txBody>
      </p:sp>
      <p:sp>
        <p:nvSpPr>
          <p:cNvPr id="12" name="Rectangle 11"/>
          <p:cNvSpPr/>
          <p:nvPr/>
        </p:nvSpPr>
        <p:spPr>
          <a:xfrm>
            <a:off x="374319" y="4076994"/>
            <a:ext cx="8556584" cy="830997"/>
          </a:xfrm>
          <a:prstGeom prst="rect">
            <a:avLst/>
          </a:prstGeom>
          <a:solidFill>
            <a:srgbClr val="03873A"/>
          </a:solidFill>
        </p:spPr>
        <p:txBody>
          <a:bodyPr wrap="square">
            <a:spAutoFit/>
          </a:bodyPr>
          <a:lstStyle/>
          <a:p>
            <a:pPr algn="ctr"/>
            <a:r>
              <a:rPr lang="en-GB" sz="2400" dirty="0" smtClean="0">
                <a:solidFill>
                  <a:srgbClr val="FFFFFF"/>
                </a:solidFill>
                <a:latin typeface="arial" panose="020B0604020202020204" pitchFamily="34" charset="0"/>
              </a:rPr>
              <a:t>In 2015 alone, </a:t>
            </a:r>
            <a:r>
              <a:rPr lang="en-GB" sz="2400" b="1" dirty="0" smtClean="0">
                <a:solidFill>
                  <a:srgbClr val="FFFFFF"/>
                </a:solidFill>
                <a:latin typeface="arial" panose="020B0604020202020204" pitchFamily="34" charset="0"/>
              </a:rPr>
              <a:t>104,940 BTEC students </a:t>
            </a:r>
            <a:r>
              <a:rPr lang="en-GB" sz="2400" dirty="0" smtClean="0">
                <a:solidFill>
                  <a:srgbClr val="FFFFFF"/>
                </a:solidFill>
                <a:latin typeface="arial" panose="020B0604020202020204" pitchFamily="34" charset="0"/>
              </a:rPr>
              <a:t/>
            </a:r>
            <a:br>
              <a:rPr lang="en-GB" sz="2400" dirty="0" smtClean="0">
                <a:solidFill>
                  <a:srgbClr val="FFFFFF"/>
                </a:solidFill>
                <a:latin typeface="arial" panose="020B0604020202020204" pitchFamily="34" charset="0"/>
              </a:rPr>
            </a:br>
            <a:r>
              <a:rPr lang="en-GB" sz="2400" dirty="0" smtClean="0">
                <a:solidFill>
                  <a:srgbClr val="FFFFFF"/>
                </a:solidFill>
                <a:latin typeface="arial" panose="020B0604020202020204" pitchFamily="34" charset="0"/>
              </a:rPr>
              <a:t>went on to Higher Education.</a:t>
            </a:r>
            <a:endParaRPr lang="en-GB" sz="2400" dirty="0"/>
          </a:p>
        </p:txBody>
      </p:sp>
      <p:sp>
        <p:nvSpPr>
          <p:cNvPr id="13" name="Rectangle 12"/>
          <p:cNvSpPr/>
          <p:nvPr/>
        </p:nvSpPr>
        <p:spPr>
          <a:xfrm>
            <a:off x="370564" y="1739121"/>
            <a:ext cx="8560339" cy="954107"/>
          </a:xfrm>
          <a:prstGeom prst="rect">
            <a:avLst/>
          </a:prstGeom>
          <a:solidFill>
            <a:schemeClr val="accent1">
              <a:lumMod val="75000"/>
            </a:schemeClr>
          </a:solidFill>
        </p:spPr>
        <p:txBody>
          <a:bodyPr wrap="square">
            <a:spAutoFit/>
          </a:bodyPr>
          <a:lstStyle/>
          <a:p>
            <a:pPr algn="ctr"/>
            <a:r>
              <a:rPr lang="en-GB" sz="2400" dirty="0">
                <a:solidFill>
                  <a:srgbClr val="FFFFFF"/>
                </a:solidFill>
                <a:latin typeface="Arial" panose="020B0604020202020204" pitchFamily="34" charset="0"/>
                <a:cs typeface="Arial" panose="020B0604020202020204" pitchFamily="34" charset="0"/>
              </a:rPr>
              <a:t>In 2015, </a:t>
            </a:r>
            <a:r>
              <a:rPr lang="en-GB" sz="2400" b="1" dirty="0">
                <a:solidFill>
                  <a:srgbClr val="FFFFFF"/>
                </a:solidFill>
                <a:latin typeface="Arial" panose="020B0604020202020204" pitchFamily="34" charset="0"/>
                <a:cs typeface="Arial" panose="020B0604020202020204" pitchFamily="34" charset="0"/>
              </a:rPr>
              <a:t>1 in 4 students </a:t>
            </a:r>
            <a:r>
              <a:rPr lang="en-GB" sz="2400" dirty="0">
                <a:solidFill>
                  <a:srgbClr val="FFFFFF"/>
                </a:solidFill>
                <a:latin typeface="Arial" panose="020B0604020202020204" pitchFamily="34" charset="0"/>
                <a:cs typeface="Arial" panose="020B0604020202020204" pitchFamily="34" charset="0"/>
              </a:rPr>
              <a:t>who got into </a:t>
            </a:r>
            <a:r>
              <a:rPr lang="en-GB" sz="2400" b="1" dirty="0">
                <a:solidFill>
                  <a:srgbClr val="FFFFFF"/>
                </a:solidFill>
                <a:latin typeface="Arial" panose="020B0604020202020204" pitchFamily="34" charset="0"/>
                <a:cs typeface="Arial" panose="020B0604020202020204" pitchFamily="34" charset="0"/>
              </a:rPr>
              <a:t>university </a:t>
            </a:r>
            <a:r>
              <a:rPr lang="en-GB" sz="2400" dirty="0">
                <a:solidFill>
                  <a:srgbClr val="FFFFFF"/>
                </a:solidFill>
                <a:latin typeface="Arial" panose="020B0604020202020204" pitchFamily="34" charset="0"/>
                <a:cs typeface="Arial" panose="020B0604020202020204" pitchFamily="34" charset="0"/>
              </a:rPr>
              <a:t>in the UK </a:t>
            </a:r>
            <a:r>
              <a:rPr lang="en-GB" sz="2400" dirty="0" smtClean="0">
                <a:solidFill>
                  <a:srgbClr val="FFFFFF"/>
                </a:solidFill>
                <a:latin typeface="Arial" panose="020B0604020202020204" pitchFamily="34" charset="0"/>
                <a:cs typeface="Arial" panose="020B0604020202020204" pitchFamily="34" charset="0"/>
              </a:rPr>
              <a:t/>
            </a:r>
            <a:br>
              <a:rPr lang="en-GB" sz="2400" dirty="0" smtClean="0">
                <a:solidFill>
                  <a:srgbClr val="FFFFFF"/>
                </a:solidFill>
                <a:latin typeface="Arial" panose="020B0604020202020204" pitchFamily="34" charset="0"/>
                <a:cs typeface="Arial" panose="020B0604020202020204" pitchFamily="34" charset="0"/>
              </a:rPr>
            </a:br>
            <a:r>
              <a:rPr lang="en-GB" sz="2400" dirty="0" smtClean="0">
                <a:solidFill>
                  <a:srgbClr val="FFFFFF"/>
                </a:solidFill>
                <a:latin typeface="Arial" panose="020B0604020202020204" pitchFamily="34" charset="0"/>
                <a:cs typeface="Arial" panose="020B0604020202020204" pitchFamily="34" charset="0"/>
              </a:rPr>
              <a:t>did </a:t>
            </a:r>
            <a:r>
              <a:rPr lang="en-GB" sz="2400" dirty="0">
                <a:solidFill>
                  <a:srgbClr val="FFFFFF"/>
                </a:solidFill>
                <a:latin typeface="Arial" panose="020B0604020202020204" pitchFamily="34" charset="0"/>
                <a:cs typeface="Arial" panose="020B0604020202020204" pitchFamily="34" charset="0"/>
              </a:rPr>
              <a:t>so with a </a:t>
            </a:r>
            <a:r>
              <a:rPr lang="en-GB" sz="2400" b="1" dirty="0">
                <a:solidFill>
                  <a:srgbClr val="FFFFFF"/>
                </a:solidFill>
                <a:latin typeface="Arial" panose="020B0604020202020204" pitchFamily="34" charset="0"/>
                <a:cs typeface="Arial" panose="020B0604020202020204" pitchFamily="34" charset="0"/>
              </a:rPr>
              <a:t>BTEC</a:t>
            </a:r>
            <a:r>
              <a:rPr lang="en-GB" sz="2400" dirty="0">
                <a:solidFill>
                  <a:srgbClr val="FFFFFF"/>
                </a:solidFill>
                <a:latin typeface="Arial" panose="020B0604020202020204" pitchFamily="34" charset="0"/>
                <a:cs typeface="Arial" panose="020B0604020202020204" pitchFamily="34" charset="0"/>
              </a:rPr>
              <a:t> </a:t>
            </a:r>
            <a:r>
              <a:rPr lang="en-GB" sz="2400" dirty="0" smtClean="0">
                <a:solidFill>
                  <a:srgbClr val="FFFFFF"/>
                </a:solidFill>
                <a:latin typeface="Arial" panose="020B0604020202020204" pitchFamily="34" charset="0"/>
                <a:cs typeface="Arial" panose="020B0604020202020204" pitchFamily="34" charset="0"/>
              </a:rPr>
              <a:t/>
            </a:r>
            <a:br>
              <a:rPr lang="en-GB" sz="2400" dirty="0" smtClean="0">
                <a:solidFill>
                  <a:srgbClr val="FFFFFF"/>
                </a:solidFill>
                <a:latin typeface="Arial" panose="020B0604020202020204" pitchFamily="34" charset="0"/>
                <a:cs typeface="Arial" panose="020B0604020202020204" pitchFamily="34" charset="0"/>
              </a:rPr>
            </a:br>
            <a:r>
              <a:rPr lang="en-GB" sz="800" dirty="0" smtClean="0">
                <a:solidFill>
                  <a:srgbClr val="FFFFFF"/>
                </a:solidFill>
              </a:rPr>
              <a:t>(</a:t>
            </a:r>
            <a:r>
              <a:rPr lang="en-GB" sz="800" dirty="0">
                <a:solidFill>
                  <a:srgbClr val="FFFFFF"/>
                </a:solidFill>
              </a:rPr>
              <a:t>Source: </a:t>
            </a:r>
            <a:r>
              <a:rPr lang="en-GB" sz="800" dirty="0" smtClean="0">
                <a:solidFill>
                  <a:srgbClr val="FFFFFF"/>
                </a:solidFill>
              </a:rPr>
              <a:t>UCAS Report – Progression Pathways, January 2016)</a:t>
            </a:r>
            <a:endParaRPr lang="en-GB" sz="800" dirty="0">
              <a:solidFill>
                <a:srgbClr val="FFFFFF"/>
              </a:solidFill>
            </a:endParaRPr>
          </a:p>
        </p:txBody>
      </p:sp>
      <p:cxnSp>
        <p:nvCxnSpPr>
          <p:cNvPr id="19" name="Straight Connector 18"/>
          <p:cNvCxnSpPr/>
          <p:nvPr/>
        </p:nvCxnSpPr>
        <p:spPr>
          <a:xfrm flipH="1" flipV="1">
            <a:off x="4760896" y="1821608"/>
            <a:ext cx="108284" cy="190319"/>
          </a:xfrm>
          <a:prstGeom prst="line">
            <a:avLst/>
          </a:prstGeom>
          <a:ln w="3175">
            <a:solidFill>
              <a:srgbClr val="D4EAE4"/>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81184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208583"/>
            <a:ext cx="8088312" cy="620626"/>
          </a:xfrm>
        </p:spPr>
        <p:txBody>
          <a:bodyPr/>
          <a:lstStyle/>
          <a:p>
            <a:r>
              <a:rPr lang="en-GB" dirty="0" smtClean="0"/>
              <a:t>A stepping stone to employment…</a:t>
            </a:r>
            <a:endParaRPr lang="en-US" dirty="0"/>
          </a:p>
        </p:txBody>
      </p:sp>
      <p:sp>
        <p:nvSpPr>
          <p:cNvPr id="4" name="Slide Number Placeholder 3"/>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5</a:t>
            </a:fld>
            <a:endParaRPr lang="en-GB" dirty="0"/>
          </a:p>
        </p:txBody>
      </p:sp>
      <p:sp>
        <p:nvSpPr>
          <p:cNvPr id="6" name="Rectangle 5"/>
          <p:cNvSpPr/>
          <p:nvPr/>
        </p:nvSpPr>
        <p:spPr>
          <a:xfrm>
            <a:off x="370561" y="2848187"/>
            <a:ext cx="8259085" cy="877163"/>
          </a:xfrm>
          <a:prstGeom prst="rect">
            <a:avLst/>
          </a:prstGeom>
          <a:solidFill>
            <a:srgbClr val="15A0A8"/>
          </a:solidFill>
        </p:spPr>
        <p:txBody>
          <a:bodyPr wrap="square">
            <a:spAutoFit/>
          </a:bodyPr>
          <a:lstStyle/>
          <a:p>
            <a:pPr algn="ctr"/>
            <a:r>
              <a:rPr lang="en-GB" sz="2400" b="1" dirty="0" smtClean="0">
                <a:solidFill>
                  <a:srgbClr val="FFFFFF"/>
                </a:solidFill>
              </a:rPr>
              <a:t>4 out of 5 BTEC students now in employment</a:t>
            </a:r>
            <a:br>
              <a:rPr lang="en-GB" sz="2400" b="1" dirty="0" smtClean="0">
                <a:solidFill>
                  <a:srgbClr val="FFFFFF"/>
                </a:solidFill>
              </a:rPr>
            </a:br>
            <a:r>
              <a:rPr lang="en-GB" dirty="0" smtClean="0">
                <a:solidFill>
                  <a:srgbClr val="FFFFFF"/>
                </a:solidFill>
              </a:rPr>
              <a:t>think of  BTEC as one of the stepping stones towards landing their dream job</a:t>
            </a:r>
            <a:r>
              <a:rPr lang="en-GB" sz="1600" dirty="0" smtClean="0">
                <a:solidFill>
                  <a:srgbClr val="FFFFFF"/>
                </a:solidFill>
              </a:rPr>
              <a:t>.</a:t>
            </a:r>
            <a:br>
              <a:rPr lang="en-GB" sz="1600" dirty="0" smtClean="0">
                <a:solidFill>
                  <a:srgbClr val="FFFFFF"/>
                </a:solidFill>
              </a:rPr>
            </a:br>
            <a:r>
              <a:rPr lang="en-GB" sz="800" dirty="0">
                <a:solidFill>
                  <a:srgbClr val="FFFFFF"/>
                </a:solidFill>
                <a:latin typeface="arial" panose="020B0604020202020204" pitchFamily="34" charset="0"/>
              </a:rPr>
              <a:t>Source: </a:t>
            </a:r>
            <a:r>
              <a:rPr lang="en-GB" sz="800" dirty="0" smtClean="0">
                <a:solidFill>
                  <a:srgbClr val="FFFFFF"/>
                </a:solidFill>
                <a:latin typeface="arial" panose="020B0604020202020204" pitchFamily="34" charset="0"/>
              </a:rPr>
              <a:t>London Economics, 2013</a:t>
            </a:r>
            <a:endParaRPr lang="en-GB" sz="1600" dirty="0">
              <a:solidFill>
                <a:srgbClr val="FFFFFF"/>
              </a:solidFill>
            </a:endParaRPr>
          </a:p>
        </p:txBody>
      </p:sp>
      <p:sp>
        <p:nvSpPr>
          <p:cNvPr id="16" name="Rectangle 15"/>
          <p:cNvSpPr/>
          <p:nvPr/>
        </p:nvSpPr>
        <p:spPr>
          <a:xfrm>
            <a:off x="370561" y="3903473"/>
            <a:ext cx="8259085" cy="861774"/>
          </a:xfrm>
          <a:prstGeom prst="rect">
            <a:avLst/>
          </a:prstGeom>
          <a:solidFill>
            <a:schemeClr val="tx2"/>
          </a:solidFill>
        </p:spPr>
        <p:txBody>
          <a:bodyPr wrap="square">
            <a:spAutoFit/>
          </a:bodyPr>
          <a:lstStyle/>
          <a:p>
            <a:pPr algn="ctr"/>
            <a:r>
              <a:rPr lang="en-GB" sz="2400" b="1" dirty="0" smtClean="0">
                <a:solidFill>
                  <a:srgbClr val="FFFFFF"/>
                </a:solidFill>
                <a:latin typeface="arial" panose="020B0604020202020204" pitchFamily="34" charset="0"/>
              </a:rPr>
              <a:t>62% of large companies </a:t>
            </a:r>
            <a:br>
              <a:rPr lang="en-GB" sz="2400" b="1" dirty="0" smtClean="0">
                <a:solidFill>
                  <a:srgbClr val="FFFFFF"/>
                </a:solidFill>
                <a:latin typeface="arial" panose="020B0604020202020204" pitchFamily="34" charset="0"/>
              </a:rPr>
            </a:br>
            <a:r>
              <a:rPr lang="en-GB" dirty="0" smtClean="0">
                <a:solidFill>
                  <a:srgbClr val="FFFFFF"/>
                </a:solidFill>
                <a:latin typeface="arial" panose="020B0604020202020204" pitchFamily="34" charset="0"/>
              </a:rPr>
              <a:t>have recruited employees with a BTEC qualification.</a:t>
            </a:r>
            <a:br>
              <a:rPr lang="en-GB" dirty="0" smtClean="0">
                <a:solidFill>
                  <a:srgbClr val="FFFFFF"/>
                </a:solidFill>
                <a:latin typeface="arial" panose="020B0604020202020204" pitchFamily="34" charset="0"/>
              </a:rPr>
            </a:br>
            <a:r>
              <a:rPr lang="en-GB" sz="800" dirty="0" smtClean="0">
                <a:solidFill>
                  <a:srgbClr val="FFFFFF"/>
                </a:solidFill>
                <a:latin typeface="arial" panose="020B0604020202020204" pitchFamily="34" charset="0"/>
              </a:rPr>
              <a:t>Source: </a:t>
            </a:r>
            <a:r>
              <a:rPr lang="en-GB" sz="800" dirty="0" err="1" smtClean="0">
                <a:solidFill>
                  <a:srgbClr val="FFFFFF"/>
                </a:solidFill>
                <a:latin typeface="arial" panose="020B0604020202020204" pitchFamily="34" charset="0"/>
              </a:rPr>
              <a:t>YouGov</a:t>
            </a:r>
            <a:r>
              <a:rPr lang="en-GB" sz="800" dirty="0" smtClean="0">
                <a:solidFill>
                  <a:srgbClr val="FFFFFF"/>
                </a:solidFill>
                <a:latin typeface="arial" panose="020B0604020202020204" pitchFamily="34" charset="0"/>
              </a:rPr>
              <a:t> Large Business Research, February 2011</a:t>
            </a:r>
            <a:endParaRPr lang="en-GB" dirty="0"/>
          </a:p>
        </p:txBody>
      </p:sp>
      <p:sp>
        <p:nvSpPr>
          <p:cNvPr id="17" name="Rectangle 16"/>
          <p:cNvSpPr/>
          <p:nvPr/>
        </p:nvSpPr>
        <p:spPr>
          <a:xfrm>
            <a:off x="370561" y="1342524"/>
            <a:ext cx="8259085" cy="1323439"/>
          </a:xfrm>
          <a:prstGeom prst="rect">
            <a:avLst/>
          </a:prstGeom>
          <a:solidFill>
            <a:schemeClr val="bg2"/>
          </a:solidFill>
        </p:spPr>
        <p:txBody>
          <a:bodyPr wrap="square">
            <a:spAutoFit/>
          </a:bodyPr>
          <a:lstStyle/>
          <a:p>
            <a:pPr algn="ctr"/>
            <a:r>
              <a:rPr lang="en-GB" sz="2400" b="1" dirty="0">
                <a:solidFill>
                  <a:srgbClr val="FFFFFF"/>
                </a:solidFill>
                <a:latin typeface="arial" panose="020B0604020202020204" pitchFamily="34" charset="0"/>
              </a:rPr>
              <a:t>37% of businesses prefer </a:t>
            </a:r>
            <a:r>
              <a:rPr lang="en-GB" dirty="0">
                <a:solidFill>
                  <a:srgbClr val="FFFFFF"/>
                </a:solidFill>
              </a:rPr>
              <a:t>recruits to hold </a:t>
            </a:r>
            <a:endParaRPr lang="en-GB" dirty="0" smtClean="0">
              <a:solidFill>
                <a:srgbClr val="FFFFFF"/>
              </a:solidFill>
            </a:endParaRPr>
          </a:p>
          <a:p>
            <a:pPr algn="ctr"/>
            <a:r>
              <a:rPr lang="en-GB" sz="2400" b="1" dirty="0" smtClean="0">
                <a:solidFill>
                  <a:srgbClr val="FFFFFF"/>
                </a:solidFill>
                <a:latin typeface="arial" panose="020B0604020202020204" pitchFamily="34" charset="0"/>
              </a:rPr>
              <a:t>a </a:t>
            </a:r>
            <a:r>
              <a:rPr lang="en-GB" sz="2400" b="1" dirty="0">
                <a:solidFill>
                  <a:srgbClr val="FFFFFF"/>
                </a:solidFill>
                <a:latin typeface="arial" panose="020B0604020202020204" pitchFamily="34" charset="0"/>
              </a:rPr>
              <a:t>mix of academic and vocational qualifications or value them equally </a:t>
            </a:r>
            <a:r>
              <a:rPr lang="en-GB" sz="2400" dirty="0" smtClean="0"/>
              <a:t/>
            </a:r>
            <a:br>
              <a:rPr lang="en-GB" sz="2400" dirty="0" smtClean="0"/>
            </a:br>
            <a:r>
              <a:rPr lang="en-GB" sz="800" dirty="0">
                <a:solidFill>
                  <a:srgbClr val="FFFFFF"/>
                </a:solidFill>
                <a:latin typeface="arial" panose="020B0604020202020204" pitchFamily="34" charset="0"/>
              </a:rPr>
              <a:t>Source: Inspiring Growth: Pearson/Skills CBI Skills survey </a:t>
            </a:r>
            <a:r>
              <a:rPr lang="en-GB" sz="800" dirty="0" smtClean="0">
                <a:solidFill>
                  <a:srgbClr val="FFFFFF"/>
                </a:solidFill>
                <a:latin typeface="arial" panose="020B0604020202020204" pitchFamily="34" charset="0"/>
              </a:rPr>
              <a:t>2015</a:t>
            </a:r>
            <a:endParaRPr lang="en-GB" dirty="0"/>
          </a:p>
        </p:txBody>
      </p:sp>
    </p:spTree>
    <p:extLst>
      <p:ext uri="{BB962C8B-B14F-4D97-AF65-F5344CB8AC3E}">
        <p14:creationId xmlns:p14="http://schemas.microsoft.com/office/powerpoint/2010/main" val="2079738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763"/>
        <p:cNvGrpSpPr/>
        <p:nvPr/>
      </p:nvGrpSpPr>
      <p:grpSpPr>
        <a:xfrm>
          <a:off x="0" y="0"/>
          <a:ext cx="0" cy="0"/>
          <a:chOff x="0" y="0"/>
          <a:chExt cx="0" cy="0"/>
        </a:xfrm>
      </p:grpSpPr>
      <p:sp>
        <p:nvSpPr>
          <p:cNvPr id="764" name="Shape 764"/>
          <p:cNvSpPr txBox="1">
            <a:spLocks noGrp="1"/>
          </p:cNvSpPr>
          <p:nvPr>
            <p:ph type="ctrTitle"/>
          </p:nvPr>
        </p:nvSpPr>
        <p:spPr>
          <a:xfrm>
            <a:off x="2430000" y="2960113"/>
            <a:ext cx="4283998" cy="1043998"/>
          </a:xfrm>
          <a:prstGeom prst="rect">
            <a:avLst/>
          </a:prstGeom>
          <a:noFill/>
          <a:ln>
            <a:noFill/>
          </a:ln>
        </p:spPr>
        <p:txBody>
          <a:bodyPr lIns="91425" tIns="91425" rIns="91425" bIns="91425" anchor="ctr" anchorCtr="0">
            <a:noAutofit/>
          </a:bodyPr>
          <a:lstStyle/>
          <a:p>
            <a:pPr marL="0" marR="0" lvl="0" indent="0" algn="ctr" rtl="0">
              <a:lnSpc>
                <a:spcPct val="105882"/>
              </a:lnSpc>
              <a:spcBef>
                <a:spcPts val="0"/>
              </a:spcBef>
              <a:spcAft>
                <a:spcPts val="0"/>
              </a:spcAft>
              <a:buClr>
                <a:schemeClr val="dk1"/>
              </a:buClr>
              <a:buSzPct val="25000"/>
              <a:buFont typeface="Calibri"/>
              <a:buNone/>
            </a:pPr>
            <a:r>
              <a:rPr lang="en-GB" sz="3400" b="1" i="0" u="none" strike="noStrike" cap="none">
                <a:solidFill>
                  <a:schemeClr val="dk1"/>
                </a:solidFill>
                <a:latin typeface="Arial"/>
                <a:ea typeface="Arial"/>
                <a:cs typeface="Arial"/>
                <a:sym typeface="Arial"/>
              </a:rPr>
              <a:t>BTEC Level 1 Introductory Update</a:t>
            </a:r>
          </a:p>
        </p:txBody>
      </p:sp>
    </p:spTree>
    <p:extLst>
      <p:ext uri="{BB962C8B-B14F-4D97-AF65-F5344CB8AC3E}">
        <p14:creationId xmlns:p14="http://schemas.microsoft.com/office/powerpoint/2010/main" val="93799129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780"/>
        <p:cNvGrpSpPr/>
        <p:nvPr/>
      </p:nvGrpSpPr>
      <p:grpSpPr>
        <a:xfrm>
          <a:off x="0" y="0"/>
          <a:ext cx="0" cy="0"/>
          <a:chOff x="0" y="0"/>
          <a:chExt cx="0" cy="0"/>
        </a:xfrm>
      </p:grpSpPr>
      <p:sp>
        <p:nvSpPr>
          <p:cNvPr id="781" name="Shape 781"/>
          <p:cNvSpPr txBox="1"/>
          <p:nvPr/>
        </p:nvSpPr>
        <p:spPr>
          <a:xfrm>
            <a:off x="0" y="159248"/>
            <a:ext cx="8816692" cy="930563"/>
          </a:xfrm>
          <a:prstGeom prst="rect">
            <a:avLst/>
          </a:prstGeom>
          <a:noFill/>
          <a:ln>
            <a:noFill/>
          </a:ln>
        </p:spPr>
        <p:txBody>
          <a:bodyPr lIns="0" tIns="0" rIns="84375" bIns="42175" anchor="t" anchorCtr="0">
            <a:noAutofit/>
          </a:bodyPr>
          <a:lstStyle/>
          <a:p>
            <a:pPr marL="0" marR="0" lvl="0" indent="0" algn="ctr" rtl="0">
              <a:lnSpc>
                <a:spcPct val="100000"/>
              </a:lnSpc>
              <a:spcBef>
                <a:spcPts val="0"/>
              </a:spcBef>
              <a:spcAft>
                <a:spcPts val="0"/>
              </a:spcAft>
              <a:buClr>
                <a:srgbClr val="0000FF"/>
              </a:buClr>
              <a:buSzPct val="25000"/>
              <a:buFont typeface="Arial"/>
              <a:buNone/>
            </a:pPr>
            <a:r>
              <a:rPr lang="en-GB" sz="2400" i="0" strike="noStrike" cap="none" dirty="0">
                <a:solidFill>
                  <a:schemeClr val="hlink"/>
                </a:solidFill>
                <a:latin typeface="Arial"/>
                <a:ea typeface="Arial"/>
                <a:cs typeface="Arial"/>
                <a:sym typeface="Arial"/>
              </a:rPr>
              <a:t>Development of a graded </a:t>
            </a:r>
            <a:r>
              <a:rPr lang="en-GB" sz="2400" i="0" strike="noStrike" cap="none" dirty="0">
                <a:solidFill>
                  <a:schemeClr val="hlink"/>
                </a:solidFill>
                <a:latin typeface="Arial"/>
                <a:ea typeface="Arial"/>
                <a:cs typeface="Arial"/>
                <a:sym typeface="Arial"/>
                <a:hlinkClick r:id="rId3"/>
              </a:rPr>
              <a:t>BTEC Level 1 Introductory</a:t>
            </a:r>
            <a:r>
              <a:rPr lang="en-GB" sz="2400" i="0" strike="noStrike" cap="none" dirty="0">
                <a:solidFill>
                  <a:schemeClr val="hlink"/>
                </a:solidFill>
                <a:latin typeface="Arial"/>
                <a:ea typeface="Arial"/>
                <a:cs typeface="Arial"/>
                <a:sym typeface="Arial"/>
              </a:rPr>
              <a:t> </a:t>
            </a:r>
            <a:br>
              <a:rPr lang="en-GB" sz="2400" i="0" strike="noStrike" cap="none" dirty="0">
                <a:solidFill>
                  <a:schemeClr val="hlink"/>
                </a:solidFill>
                <a:latin typeface="Arial"/>
                <a:ea typeface="Arial"/>
                <a:cs typeface="Arial"/>
                <a:sym typeface="Arial"/>
              </a:rPr>
            </a:br>
            <a:r>
              <a:rPr lang="en-GB" sz="2400" i="0" strike="noStrike" cap="none" dirty="0">
                <a:solidFill>
                  <a:schemeClr val="hlink"/>
                </a:solidFill>
                <a:latin typeface="Arial"/>
                <a:ea typeface="Arial"/>
                <a:cs typeface="Arial"/>
                <a:sym typeface="Arial"/>
              </a:rPr>
              <a:t>suite for post-16 learners</a:t>
            </a:r>
            <a:endParaRPr lang="en-GB" sz="2400" i="0" strike="noStrike" cap="none" dirty="0">
              <a:solidFill>
                <a:schemeClr val="hlink"/>
              </a:solidFill>
              <a:latin typeface="Arial"/>
              <a:ea typeface="Arial"/>
              <a:cs typeface="Arial"/>
              <a:sym typeface="Arial"/>
              <a:hlinkClick r:id="rId3"/>
            </a:endParaRPr>
          </a:p>
          <a:p>
            <a:pPr marL="0" marR="0" lvl="0" indent="0" algn="l" rtl="0">
              <a:lnSpc>
                <a:spcPct val="100000"/>
              </a:lnSpc>
              <a:spcBef>
                <a:spcPts val="0"/>
              </a:spcBef>
              <a:spcAft>
                <a:spcPts val="0"/>
              </a:spcAft>
              <a:buClr>
                <a:srgbClr val="0000FF"/>
              </a:buClr>
              <a:buFont typeface="Arial"/>
              <a:buNone/>
            </a:pPr>
            <a:endParaRPr sz="2215"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FF"/>
              </a:buClr>
              <a:buSzPct val="25000"/>
              <a:buFont typeface="Verdana"/>
              <a:buNone/>
            </a:pPr>
            <a:r>
              <a:rPr lang="en-GB" sz="1845" b="1" i="0" u="none" strike="noStrike" cap="none" dirty="0">
                <a:solidFill>
                  <a:srgbClr val="0000FF"/>
                </a:solidFill>
                <a:latin typeface="Verdana"/>
                <a:ea typeface="Verdana"/>
                <a:cs typeface="Verdana"/>
                <a:sym typeface="Verdana"/>
              </a:rPr>
              <a:t/>
            </a:r>
            <a:br>
              <a:rPr lang="en-GB" sz="1845" b="1" i="0" u="none" strike="noStrike" cap="none" dirty="0">
                <a:solidFill>
                  <a:srgbClr val="0000FF"/>
                </a:solidFill>
                <a:latin typeface="Verdana"/>
                <a:ea typeface="Verdana"/>
                <a:cs typeface="Verdana"/>
                <a:sym typeface="Verdana"/>
              </a:rPr>
            </a:br>
            <a:endParaRPr lang="en-GB" sz="1845" b="1" i="0" u="none" strike="noStrike" cap="none" dirty="0">
              <a:solidFill>
                <a:srgbClr val="0000FF"/>
              </a:solidFill>
              <a:latin typeface="Verdana"/>
              <a:ea typeface="Verdana"/>
              <a:cs typeface="Verdana"/>
              <a:sym typeface="Verdana"/>
            </a:endParaRPr>
          </a:p>
        </p:txBody>
      </p:sp>
      <p:sp>
        <p:nvSpPr>
          <p:cNvPr id="782" name="Shape 782"/>
          <p:cNvSpPr txBox="1">
            <a:spLocks noGrp="1"/>
          </p:cNvSpPr>
          <p:nvPr>
            <p:ph type="sldNum" idx="4294967295"/>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7</a:t>
            </a:fld>
            <a:r>
              <a:rPr lang="en-GB" sz="1200" b="0" i="0" u="none" strike="noStrike" cap="none">
                <a:solidFill>
                  <a:srgbClr val="888888"/>
                </a:solidFill>
                <a:latin typeface="Calibri"/>
                <a:ea typeface="Calibri"/>
                <a:cs typeface="Calibri"/>
                <a:sym typeface="Calibri"/>
              </a:rPr>
              <a:t> </a:t>
            </a:r>
          </a:p>
        </p:txBody>
      </p:sp>
      <p:sp>
        <p:nvSpPr>
          <p:cNvPr id="783" name="Shape 783"/>
          <p:cNvSpPr/>
          <p:nvPr/>
        </p:nvSpPr>
        <p:spPr>
          <a:xfrm>
            <a:off x="369759" y="1983566"/>
            <a:ext cx="1522096" cy="913257"/>
          </a:xfrm>
          <a:prstGeom prst="rect">
            <a:avLst/>
          </a:prstGeom>
          <a:solidFill>
            <a:srgbClr val="007FA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dirty="0">
                <a:solidFill>
                  <a:schemeClr val="lt1"/>
                </a:solidFill>
                <a:latin typeface="Arial"/>
                <a:ea typeface="Arial"/>
                <a:cs typeface="Arial"/>
                <a:sym typeface="Arial"/>
              </a:rPr>
              <a:t>Art and Design</a:t>
            </a:r>
          </a:p>
        </p:txBody>
      </p:sp>
      <p:sp>
        <p:nvSpPr>
          <p:cNvPr id="784" name="Shape 784"/>
          <p:cNvSpPr/>
          <p:nvPr/>
        </p:nvSpPr>
        <p:spPr>
          <a:xfrm>
            <a:off x="2044064" y="1983566"/>
            <a:ext cx="1522096" cy="913257"/>
          </a:xfrm>
          <a:prstGeom prst="rect">
            <a:avLst/>
          </a:prstGeom>
          <a:solidFill>
            <a:srgbClr val="007FA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Business</a:t>
            </a:r>
          </a:p>
        </p:txBody>
      </p:sp>
      <p:sp>
        <p:nvSpPr>
          <p:cNvPr id="785" name="Shape 785"/>
          <p:cNvSpPr/>
          <p:nvPr/>
        </p:nvSpPr>
        <p:spPr>
          <a:xfrm>
            <a:off x="3718369" y="1983566"/>
            <a:ext cx="1522096" cy="913257"/>
          </a:xfrm>
          <a:prstGeom prst="rect">
            <a:avLst/>
          </a:prstGeom>
          <a:solidFill>
            <a:srgbClr val="007FA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Caring for Children</a:t>
            </a:r>
          </a:p>
        </p:txBody>
      </p:sp>
      <p:sp>
        <p:nvSpPr>
          <p:cNvPr id="786" name="Shape 786"/>
          <p:cNvSpPr/>
          <p:nvPr/>
        </p:nvSpPr>
        <p:spPr>
          <a:xfrm>
            <a:off x="369759" y="3033813"/>
            <a:ext cx="1522096" cy="913257"/>
          </a:xfrm>
          <a:prstGeom prst="rect">
            <a:avLst/>
          </a:prstGeom>
          <a:solidFill>
            <a:srgbClr val="007FA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Construction</a:t>
            </a:r>
          </a:p>
        </p:txBody>
      </p:sp>
      <p:sp>
        <p:nvSpPr>
          <p:cNvPr id="787" name="Shape 787"/>
          <p:cNvSpPr/>
          <p:nvPr/>
        </p:nvSpPr>
        <p:spPr>
          <a:xfrm>
            <a:off x="2044064" y="3033813"/>
            <a:ext cx="1522096" cy="913257"/>
          </a:xfrm>
          <a:prstGeom prst="rect">
            <a:avLst/>
          </a:prstGeom>
          <a:solidFill>
            <a:srgbClr val="007FA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Health and Social Care</a:t>
            </a:r>
          </a:p>
        </p:txBody>
      </p:sp>
      <p:sp>
        <p:nvSpPr>
          <p:cNvPr id="788" name="Shape 788"/>
          <p:cNvSpPr/>
          <p:nvPr/>
        </p:nvSpPr>
        <p:spPr>
          <a:xfrm>
            <a:off x="3718369" y="3033813"/>
            <a:ext cx="1522096" cy="913257"/>
          </a:xfrm>
          <a:prstGeom prst="rect">
            <a:avLst/>
          </a:prstGeom>
          <a:solidFill>
            <a:srgbClr val="007FA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IT</a:t>
            </a:r>
          </a:p>
        </p:txBody>
      </p:sp>
      <p:sp>
        <p:nvSpPr>
          <p:cNvPr id="789" name="Shape 789"/>
          <p:cNvSpPr/>
          <p:nvPr/>
        </p:nvSpPr>
        <p:spPr>
          <a:xfrm>
            <a:off x="369759" y="4084057"/>
            <a:ext cx="1522096" cy="913257"/>
          </a:xfrm>
          <a:prstGeom prst="rect">
            <a:avLst/>
          </a:prstGeom>
          <a:solidFill>
            <a:srgbClr val="007FA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Land-based</a:t>
            </a:r>
          </a:p>
        </p:txBody>
      </p:sp>
      <p:sp>
        <p:nvSpPr>
          <p:cNvPr id="790" name="Shape 790"/>
          <p:cNvSpPr/>
          <p:nvPr/>
        </p:nvSpPr>
        <p:spPr>
          <a:xfrm>
            <a:off x="2044064" y="4084057"/>
            <a:ext cx="1522096" cy="913257"/>
          </a:xfrm>
          <a:prstGeom prst="rect">
            <a:avLst/>
          </a:prstGeom>
          <a:solidFill>
            <a:srgbClr val="007FA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Performing Arts</a:t>
            </a:r>
          </a:p>
        </p:txBody>
      </p:sp>
      <p:sp>
        <p:nvSpPr>
          <p:cNvPr id="791" name="Shape 791"/>
          <p:cNvSpPr/>
          <p:nvPr/>
        </p:nvSpPr>
        <p:spPr>
          <a:xfrm>
            <a:off x="3718369" y="4084057"/>
            <a:ext cx="1522096" cy="913257"/>
          </a:xfrm>
          <a:prstGeom prst="rect">
            <a:avLst/>
          </a:prstGeom>
          <a:solidFill>
            <a:srgbClr val="007FA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Sport</a:t>
            </a:r>
          </a:p>
        </p:txBody>
      </p:sp>
      <p:sp>
        <p:nvSpPr>
          <p:cNvPr id="792" name="Shape 792"/>
          <p:cNvSpPr/>
          <p:nvPr/>
        </p:nvSpPr>
        <p:spPr>
          <a:xfrm>
            <a:off x="2044064" y="5134303"/>
            <a:ext cx="1522096" cy="913257"/>
          </a:xfrm>
          <a:prstGeom prst="rect">
            <a:avLst/>
          </a:prstGeom>
          <a:solidFill>
            <a:srgbClr val="007FA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Vocational Studies</a:t>
            </a:r>
          </a:p>
        </p:txBody>
      </p:sp>
      <p:sp>
        <p:nvSpPr>
          <p:cNvPr id="793" name="Shape 793"/>
          <p:cNvSpPr/>
          <p:nvPr/>
        </p:nvSpPr>
        <p:spPr>
          <a:xfrm>
            <a:off x="5671673" y="1983566"/>
            <a:ext cx="1522096" cy="913257"/>
          </a:xfrm>
          <a:prstGeom prst="rect">
            <a:avLst/>
          </a:prstGeom>
          <a:solidFill>
            <a:srgbClr val="008638"/>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Applied Science</a:t>
            </a:r>
          </a:p>
        </p:txBody>
      </p:sp>
      <p:sp>
        <p:nvSpPr>
          <p:cNvPr id="794" name="Shape 794"/>
          <p:cNvSpPr/>
          <p:nvPr/>
        </p:nvSpPr>
        <p:spPr>
          <a:xfrm>
            <a:off x="7345978" y="1983566"/>
            <a:ext cx="1522096" cy="913257"/>
          </a:xfrm>
          <a:prstGeom prst="rect">
            <a:avLst/>
          </a:prstGeom>
          <a:solidFill>
            <a:srgbClr val="008638"/>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Engineering</a:t>
            </a:r>
          </a:p>
        </p:txBody>
      </p:sp>
      <p:sp>
        <p:nvSpPr>
          <p:cNvPr id="795" name="Shape 795"/>
          <p:cNvSpPr/>
          <p:nvPr/>
        </p:nvSpPr>
        <p:spPr>
          <a:xfrm>
            <a:off x="5671673" y="3033813"/>
            <a:ext cx="1522096" cy="913257"/>
          </a:xfrm>
          <a:prstGeom prst="rect">
            <a:avLst/>
          </a:prstGeom>
          <a:solidFill>
            <a:srgbClr val="008638"/>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Digital Media</a:t>
            </a:r>
          </a:p>
        </p:txBody>
      </p:sp>
      <p:sp>
        <p:nvSpPr>
          <p:cNvPr id="796" name="Shape 796"/>
          <p:cNvSpPr/>
          <p:nvPr/>
        </p:nvSpPr>
        <p:spPr>
          <a:xfrm>
            <a:off x="7345978" y="3033813"/>
            <a:ext cx="1522096" cy="913257"/>
          </a:xfrm>
          <a:prstGeom prst="rect">
            <a:avLst/>
          </a:prstGeom>
          <a:solidFill>
            <a:srgbClr val="008638"/>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Hospitality and Tourism</a:t>
            </a:r>
          </a:p>
        </p:txBody>
      </p:sp>
      <p:sp>
        <p:nvSpPr>
          <p:cNvPr id="797" name="Shape 797"/>
          <p:cNvSpPr/>
          <p:nvPr/>
        </p:nvSpPr>
        <p:spPr>
          <a:xfrm>
            <a:off x="5671673" y="4084057"/>
            <a:ext cx="1522096" cy="913257"/>
          </a:xfrm>
          <a:prstGeom prst="rect">
            <a:avLst/>
          </a:prstGeom>
          <a:solidFill>
            <a:srgbClr val="008638"/>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GB" sz="1400" b="0" i="0" u="none" strike="noStrike" cap="none">
                <a:solidFill>
                  <a:schemeClr val="lt1"/>
                </a:solidFill>
                <a:latin typeface="Arial"/>
                <a:ea typeface="Arial"/>
                <a:cs typeface="Arial"/>
                <a:sym typeface="Arial"/>
              </a:rPr>
              <a:t>Public Services</a:t>
            </a:r>
          </a:p>
        </p:txBody>
      </p:sp>
      <p:sp>
        <p:nvSpPr>
          <p:cNvPr id="798" name="Shape 798"/>
          <p:cNvSpPr/>
          <p:nvPr/>
        </p:nvSpPr>
        <p:spPr>
          <a:xfrm>
            <a:off x="7345978" y="4084057"/>
            <a:ext cx="1522096" cy="913257"/>
          </a:xfrm>
          <a:prstGeom prst="rect">
            <a:avLst/>
          </a:prstGeom>
          <a:noFill/>
          <a:ln>
            <a:noFill/>
          </a:ln>
        </p:spPr>
        <p:txBody>
          <a:bodyPr lIns="91425" tIns="45700" rIns="91425" bIns="45700" anchor="ctr" anchorCtr="0">
            <a:noAutofit/>
          </a:bodyPr>
          <a:lstStyle/>
          <a:p>
            <a:pPr marL="0" marR="0" lvl="0" indent="0" algn="ctr" rtl="0">
              <a:lnSpc>
                <a:spcPct val="85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99" name="Shape 799"/>
          <p:cNvSpPr/>
          <p:nvPr/>
        </p:nvSpPr>
        <p:spPr>
          <a:xfrm>
            <a:off x="6508826" y="5134303"/>
            <a:ext cx="1522096" cy="913257"/>
          </a:xfrm>
          <a:prstGeom prst="rect">
            <a:avLst/>
          </a:prstGeom>
          <a:no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00" name="Shape 800"/>
          <p:cNvSpPr txBox="1"/>
          <p:nvPr/>
        </p:nvSpPr>
        <p:spPr>
          <a:xfrm>
            <a:off x="323851" y="1295329"/>
            <a:ext cx="4962524"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GB" sz="2000" b="1" i="0" u="none" strike="noStrike" cap="none" dirty="0">
                <a:solidFill>
                  <a:srgbClr val="000000"/>
                </a:solidFill>
                <a:latin typeface="Arial"/>
                <a:ea typeface="Arial"/>
                <a:cs typeface="Arial"/>
                <a:sym typeface="Arial"/>
              </a:rPr>
              <a:t>First teaching September 2016</a:t>
            </a:r>
            <a:r>
              <a:rPr lang="en-GB" sz="1400" b="1" i="0" u="none" strike="noStrike" cap="none" dirty="0">
                <a:solidFill>
                  <a:srgbClr val="000000"/>
                </a:solidFill>
                <a:latin typeface="Arial"/>
                <a:ea typeface="Arial"/>
                <a:cs typeface="Arial"/>
                <a:sym typeface="Arial"/>
              </a:rPr>
              <a:t/>
            </a:r>
            <a:br>
              <a:rPr lang="en-GB" sz="1400" b="1" i="0" u="none" strike="noStrike" cap="none" dirty="0">
                <a:solidFill>
                  <a:srgbClr val="000000"/>
                </a:solidFill>
                <a:latin typeface="Arial"/>
                <a:ea typeface="Arial"/>
                <a:cs typeface="Arial"/>
                <a:sym typeface="Arial"/>
              </a:rPr>
            </a:br>
            <a:r>
              <a:rPr lang="en-GB" sz="1600" b="1" i="0" u="none" strike="noStrike" cap="none" dirty="0">
                <a:solidFill>
                  <a:srgbClr val="000000"/>
                </a:solidFill>
                <a:latin typeface="Arial"/>
                <a:ea typeface="Arial"/>
                <a:cs typeface="Arial"/>
                <a:sym typeface="Arial"/>
              </a:rPr>
              <a:t>Specifications available now online</a:t>
            </a:r>
          </a:p>
        </p:txBody>
      </p:sp>
      <p:sp>
        <p:nvSpPr>
          <p:cNvPr id="801" name="Shape 801"/>
          <p:cNvSpPr txBox="1"/>
          <p:nvPr/>
        </p:nvSpPr>
        <p:spPr>
          <a:xfrm>
            <a:off x="4683837" y="1295329"/>
            <a:ext cx="4962524" cy="67710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GB" sz="2000" b="1" i="0" u="none" strike="noStrike" cap="none" dirty="0">
                <a:solidFill>
                  <a:srgbClr val="000000"/>
                </a:solidFill>
                <a:latin typeface="Arial"/>
                <a:ea typeface="Arial"/>
                <a:cs typeface="Arial"/>
                <a:sym typeface="Arial"/>
              </a:rPr>
              <a:t>First teaching 2017*</a:t>
            </a:r>
            <a:r>
              <a:rPr lang="en-GB" sz="1800" b="1" i="0" u="none" strike="noStrike" cap="none" dirty="0">
                <a:solidFill>
                  <a:srgbClr val="000000"/>
                </a:solidFill>
                <a:latin typeface="Arial"/>
                <a:ea typeface="Arial"/>
                <a:cs typeface="Arial"/>
                <a:sym typeface="Arial"/>
              </a:rPr>
              <a:t/>
            </a:r>
            <a:br>
              <a:rPr lang="en-GB" sz="1800" b="1" i="0" u="none" strike="noStrike" cap="none" dirty="0">
                <a:solidFill>
                  <a:srgbClr val="000000"/>
                </a:solidFill>
                <a:latin typeface="Arial"/>
                <a:ea typeface="Arial"/>
                <a:cs typeface="Arial"/>
                <a:sym typeface="Arial"/>
              </a:rPr>
            </a:br>
            <a:r>
              <a:rPr lang="en-GB" sz="1800" b="1" i="0" u="none" strike="noStrike" cap="none" dirty="0">
                <a:solidFill>
                  <a:srgbClr val="000000"/>
                </a:solidFill>
                <a:latin typeface="Arial"/>
                <a:ea typeface="Arial"/>
                <a:cs typeface="Arial"/>
                <a:sym typeface="Arial"/>
              </a:rPr>
              <a:t>In development</a:t>
            </a:r>
          </a:p>
        </p:txBody>
      </p:sp>
      <p:sp>
        <p:nvSpPr>
          <p:cNvPr id="802" name="Shape 802"/>
          <p:cNvSpPr txBox="1"/>
          <p:nvPr/>
        </p:nvSpPr>
        <p:spPr>
          <a:xfrm>
            <a:off x="5607762" y="5048519"/>
            <a:ext cx="3324221"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GB" sz="1400" b="1" i="0" u="none" strike="noStrike" cap="none" dirty="0" smtClean="0">
                <a:solidFill>
                  <a:srgbClr val="000000"/>
                </a:solidFill>
                <a:latin typeface="Arial"/>
                <a:ea typeface="Arial"/>
                <a:cs typeface="Arial"/>
                <a:sym typeface="Arial"/>
              </a:rPr>
              <a:t>* First </a:t>
            </a:r>
            <a:r>
              <a:rPr lang="en-GB" sz="1400" b="1" i="0" u="none" strike="noStrike" cap="none" dirty="0">
                <a:solidFill>
                  <a:srgbClr val="000000"/>
                </a:solidFill>
                <a:latin typeface="Arial"/>
                <a:ea typeface="Arial"/>
                <a:cs typeface="Arial"/>
                <a:sym typeface="Arial"/>
              </a:rPr>
              <a:t>teaching date to be </a:t>
            </a:r>
            <a:r>
              <a:rPr lang="en-GB" sz="1400" b="1" i="0" u="none" strike="noStrike" cap="none" dirty="0" smtClean="0">
                <a:solidFill>
                  <a:srgbClr val="000000"/>
                </a:solidFill>
                <a:latin typeface="Arial"/>
                <a:ea typeface="Arial"/>
                <a:cs typeface="Arial"/>
                <a:sym typeface="Arial"/>
              </a:rPr>
              <a:t>confirmed</a:t>
            </a:r>
          </a:p>
          <a:p>
            <a:pPr marL="0" marR="0" lvl="0" indent="0" algn="l" rtl="0">
              <a:lnSpc>
                <a:spcPct val="100000"/>
              </a:lnSpc>
              <a:spcBef>
                <a:spcPts val="0"/>
              </a:spcBef>
              <a:spcAft>
                <a:spcPts val="0"/>
              </a:spcAft>
              <a:buClr>
                <a:srgbClr val="000000"/>
              </a:buClr>
              <a:buSzPct val="25000"/>
              <a:buFont typeface="Arial"/>
              <a:buNone/>
            </a:pPr>
            <a:endParaRPr lang="en-GB" sz="14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9368347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808"/>
        <p:cNvGrpSpPr/>
        <p:nvPr/>
      </p:nvGrpSpPr>
      <p:grpSpPr>
        <a:xfrm>
          <a:off x="0" y="0"/>
          <a:ext cx="0" cy="0"/>
          <a:chOff x="0" y="0"/>
          <a:chExt cx="0" cy="0"/>
        </a:xfrm>
      </p:grpSpPr>
      <p:sp>
        <p:nvSpPr>
          <p:cNvPr id="809" name="Shape 809"/>
          <p:cNvSpPr txBox="1">
            <a:spLocks noGrp="1"/>
          </p:cNvSpPr>
          <p:nvPr>
            <p:ph type="title"/>
          </p:nvPr>
        </p:nvSpPr>
        <p:spPr>
          <a:xfrm>
            <a:off x="688731" y="371446"/>
            <a:ext cx="7596553" cy="491778"/>
          </a:xfrm>
          <a:prstGeom prst="rect">
            <a:avLst/>
          </a:prstGeom>
          <a:noFill/>
          <a:ln>
            <a:noFill/>
          </a:ln>
        </p:spPr>
        <p:txBody>
          <a:bodyPr lIns="0" tIns="0" rIns="84375" bIns="42175" anchor="t" anchorCtr="0">
            <a:noAutofit/>
          </a:bodyPr>
          <a:lstStyle/>
          <a:p>
            <a:pPr marL="0" marR="0" lvl="0" indent="0" algn="ctr" rtl="0">
              <a:lnSpc>
                <a:spcPct val="100000"/>
              </a:lnSpc>
              <a:spcBef>
                <a:spcPts val="0"/>
              </a:spcBef>
              <a:spcAft>
                <a:spcPts val="0"/>
              </a:spcAft>
              <a:buClr>
                <a:schemeClr val="hlink"/>
              </a:buClr>
              <a:buSzPct val="25000"/>
              <a:buFont typeface="Calibri"/>
              <a:buNone/>
            </a:pPr>
            <a:r>
              <a:rPr lang="en-GB" sz="2800" b="1" i="0" u="none" strike="noStrike" cap="none">
                <a:solidFill>
                  <a:srgbClr val="E36C09"/>
                </a:solidFill>
                <a:latin typeface="Verdana"/>
                <a:ea typeface="Verdana"/>
                <a:cs typeface="Verdana"/>
                <a:sym typeface="Verdana"/>
              </a:rPr>
              <a:t>BTEC Introductory (RQF)</a:t>
            </a:r>
            <a:br>
              <a:rPr lang="en-GB" sz="2800" b="1" i="0" u="none" strike="noStrike" cap="none">
                <a:solidFill>
                  <a:srgbClr val="E36C09"/>
                </a:solidFill>
                <a:latin typeface="Verdana"/>
                <a:ea typeface="Verdana"/>
                <a:cs typeface="Verdana"/>
                <a:sym typeface="Verdana"/>
              </a:rPr>
            </a:br>
            <a:r>
              <a:rPr lang="en-GB" sz="2800" b="1" i="0" u="none" strike="noStrike" cap="none">
                <a:solidFill>
                  <a:srgbClr val="E36C09"/>
                </a:solidFill>
                <a:latin typeface="Verdana"/>
                <a:ea typeface="Verdana"/>
                <a:cs typeface="Verdana"/>
                <a:sym typeface="Verdana"/>
              </a:rPr>
              <a:t>Structure and sizes</a:t>
            </a:r>
            <a:r>
              <a:rPr lang="en-GB" sz="2800" b="1" i="0" u="none" strike="noStrike" cap="none">
                <a:solidFill>
                  <a:schemeClr val="hlink"/>
                </a:solidFill>
                <a:latin typeface="Verdana"/>
                <a:ea typeface="Verdana"/>
                <a:cs typeface="Verdana"/>
                <a:sym typeface="Verdana"/>
              </a:rPr>
              <a:t/>
            </a:r>
            <a:br>
              <a:rPr lang="en-GB" sz="2800" b="1" i="0" u="none" strike="noStrike" cap="none">
                <a:solidFill>
                  <a:schemeClr val="hlink"/>
                </a:solidFill>
                <a:latin typeface="Verdana"/>
                <a:ea typeface="Verdana"/>
                <a:cs typeface="Verdana"/>
                <a:sym typeface="Verdana"/>
              </a:rPr>
            </a:br>
            <a:endParaRPr lang="en-GB" sz="2800" b="1" i="0" u="none" strike="noStrike" cap="none">
              <a:solidFill>
                <a:schemeClr val="hlink"/>
              </a:solidFill>
              <a:latin typeface="Verdana"/>
              <a:ea typeface="Verdana"/>
              <a:cs typeface="Verdana"/>
              <a:sym typeface="Verdana"/>
            </a:endParaRPr>
          </a:p>
        </p:txBody>
      </p:sp>
      <p:sp>
        <p:nvSpPr>
          <p:cNvPr id="810" name="Shape 810"/>
          <p:cNvSpPr/>
          <p:nvPr/>
        </p:nvSpPr>
        <p:spPr>
          <a:xfrm>
            <a:off x="798635" y="1446179"/>
            <a:ext cx="3042685" cy="1034560"/>
          </a:xfrm>
          <a:prstGeom prst="roundRect">
            <a:avLst>
              <a:gd name="adj" fmla="val 16667"/>
            </a:avLst>
          </a:prstGeom>
          <a:solidFill>
            <a:srgbClr val="FFC000">
              <a:alpha val="20000"/>
            </a:srgbClr>
          </a:solidFill>
          <a:ln w="9525" cap="flat" cmpd="sng">
            <a:solidFill>
              <a:schemeClr val="hlink"/>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Verdana"/>
              <a:buNone/>
            </a:pPr>
            <a:r>
              <a:rPr lang="en-GB" sz="1845" b="1" i="0" u="none" strike="noStrike" cap="none">
                <a:solidFill>
                  <a:srgbClr val="000000"/>
                </a:solidFill>
                <a:latin typeface="Verdana"/>
                <a:ea typeface="Verdana"/>
                <a:cs typeface="Verdana"/>
                <a:sym typeface="Verdana"/>
              </a:rPr>
              <a:t>Certificate</a:t>
            </a:r>
          </a:p>
          <a:p>
            <a:pPr marL="0" marR="0" lvl="0" indent="0" algn="ctr" rtl="0">
              <a:lnSpc>
                <a:spcPct val="100000"/>
              </a:lnSpc>
              <a:spcBef>
                <a:spcPts val="462"/>
              </a:spcBef>
              <a:spcAft>
                <a:spcPts val="0"/>
              </a:spcAft>
              <a:buClr>
                <a:srgbClr val="000000"/>
              </a:buClr>
              <a:buSzPct val="25000"/>
              <a:buFont typeface="Verdana"/>
              <a:buNone/>
            </a:pPr>
            <a:r>
              <a:rPr lang="en-GB" sz="1477" b="1" i="1" u="none" strike="noStrike" cap="none">
                <a:solidFill>
                  <a:srgbClr val="000000"/>
                </a:solidFill>
                <a:latin typeface="Verdana"/>
                <a:ea typeface="Verdana"/>
                <a:cs typeface="Verdana"/>
                <a:sym typeface="Verdana"/>
              </a:rPr>
              <a:t>180 GLH</a:t>
            </a:r>
          </a:p>
        </p:txBody>
      </p:sp>
      <p:sp>
        <p:nvSpPr>
          <p:cNvPr id="811" name="Shape 811"/>
          <p:cNvSpPr/>
          <p:nvPr/>
        </p:nvSpPr>
        <p:spPr>
          <a:xfrm>
            <a:off x="800102" y="2702739"/>
            <a:ext cx="3041218" cy="1309679"/>
          </a:xfrm>
          <a:prstGeom prst="roundRect">
            <a:avLst>
              <a:gd name="adj" fmla="val 16667"/>
            </a:avLst>
          </a:prstGeom>
          <a:solidFill>
            <a:srgbClr val="FFFF99"/>
          </a:solidFill>
          <a:ln w="9525" cap="flat" cmpd="sng">
            <a:solidFill>
              <a:schemeClr val="hlink"/>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Verdana"/>
              <a:buNone/>
            </a:pPr>
            <a:r>
              <a:rPr lang="en-GB" sz="1477" b="1" i="0" u="none" strike="noStrike" cap="none">
                <a:solidFill>
                  <a:srgbClr val="000000"/>
                </a:solidFill>
                <a:latin typeface="Verdana"/>
                <a:ea typeface="Verdana"/>
                <a:cs typeface="Verdana"/>
                <a:sym typeface="Verdana"/>
              </a:rPr>
              <a:t>2 personal skills units</a:t>
            </a:r>
          </a:p>
          <a:p>
            <a:pPr marL="0" marR="0" lvl="0" indent="0" algn="ctr" rtl="0">
              <a:lnSpc>
                <a:spcPct val="100000"/>
              </a:lnSpc>
              <a:spcBef>
                <a:spcPts val="0"/>
              </a:spcBef>
              <a:spcAft>
                <a:spcPts val="0"/>
              </a:spcAft>
              <a:buClr>
                <a:srgbClr val="000000"/>
              </a:buClr>
              <a:buSzPct val="25000"/>
              <a:buFont typeface="Verdana"/>
              <a:buNone/>
            </a:pPr>
            <a:r>
              <a:rPr lang="en-GB" sz="1477" b="0" i="0" u="none" strike="noStrike" cap="none">
                <a:solidFill>
                  <a:srgbClr val="000000"/>
                </a:solidFill>
                <a:latin typeface="Verdana"/>
                <a:ea typeface="Verdana"/>
                <a:cs typeface="Verdana"/>
                <a:sym typeface="Verdana"/>
              </a:rPr>
              <a:t>Internally assessed</a:t>
            </a:r>
            <a:r>
              <a:rPr lang="en-GB" sz="1477" b="1" i="0" u="none" strike="noStrike" cap="none">
                <a:solidFill>
                  <a:srgbClr val="000000"/>
                </a:solidFill>
                <a:latin typeface="Verdana"/>
                <a:ea typeface="Verdana"/>
                <a:cs typeface="Verdana"/>
                <a:sym typeface="Verdana"/>
              </a:rPr>
              <a:t/>
            </a:r>
            <a:br>
              <a:rPr lang="en-GB" sz="1477" b="1" i="0" u="none" strike="noStrike" cap="none">
                <a:solidFill>
                  <a:srgbClr val="000000"/>
                </a:solidFill>
                <a:latin typeface="Verdana"/>
                <a:ea typeface="Verdana"/>
                <a:cs typeface="Verdana"/>
                <a:sym typeface="Verdana"/>
              </a:rPr>
            </a:br>
            <a:r>
              <a:rPr lang="en-GB" sz="1477" b="0" i="1" u="none" strike="noStrike" cap="none">
                <a:solidFill>
                  <a:srgbClr val="000000"/>
                </a:solidFill>
                <a:latin typeface="Verdana"/>
                <a:ea typeface="Verdana"/>
                <a:cs typeface="Verdana"/>
                <a:sym typeface="Verdana"/>
              </a:rPr>
              <a:t>(60 GLH total)</a:t>
            </a:r>
          </a:p>
        </p:txBody>
      </p:sp>
      <p:sp>
        <p:nvSpPr>
          <p:cNvPr id="812" name="Shape 812"/>
          <p:cNvSpPr/>
          <p:nvPr/>
        </p:nvSpPr>
        <p:spPr>
          <a:xfrm>
            <a:off x="4648198" y="1459366"/>
            <a:ext cx="2884315" cy="1021373"/>
          </a:xfrm>
          <a:prstGeom prst="roundRect">
            <a:avLst>
              <a:gd name="adj" fmla="val 16667"/>
            </a:avLst>
          </a:prstGeom>
          <a:solidFill>
            <a:srgbClr val="FFC000">
              <a:alpha val="88235"/>
            </a:srgbClr>
          </a:solidFill>
          <a:ln w="9525" cap="flat" cmpd="sng">
            <a:solidFill>
              <a:schemeClr val="hlink"/>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Verdana"/>
              <a:buNone/>
            </a:pPr>
            <a:r>
              <a:rPr lang="en-GB" sz="1845" b="1" i="0" u="none" strike="noStrike" cap="none">
                <a:solidFill>
                  <a:srgbClr val="000000"/>
                </a:solidFill>
                <a:latin typeface="Verdana"/>
                <a:ea typeface="Verdana"/>
                <a:cs typeface="Verdana"/>
                <a:sym typeface="Verdana"/>
              </a:rPr>
              <a:t>Diploma</a:t>
            </a:r>
          </a:p>
          <a:p>
            <a:pPr marL="0" marR="0" lvl="0" indent="0" algn="ctr" rtl="0">
              <a:lnSpc>
                <a:spcPct val="100000"/>
              </a:lnSpc>
              <a:spcBef>
                <a:spcPts val="462"/>
              </a:spcBef>
              <a:spcAft>
                <a:spcPts val="0"/>
              </a:spcAft>
              <a:buClr>
                <a:srgbClr val="FFFFFF"/>
              </a:buClr>
              <a:buSzPct val="25000"/>
              <a:buFont typeface="Verdana"/>
              <a:buNone/>
            </a:pPr>
            <a:r>
              <a:rPr lang="en-GB" sz="1477" b="1" i="1" u="none" strike="noStrike" cap="none">
                <a:solidFill>
                  <a:srgbClr val="000000"/>
                </a:solidFill>
                <a:latin typeface="Verdana"/>
                <a:ea typeface="Verdana"/>
                <a:cs typeface="Verdana"/>
                <a:sym typeface="Verdana"/>
              </a:rPr>
              <a:t>360 GLH</a:t>
            </a:r>
          </a:p>
        </p:txBody>
      </p:sp>
      <p:sp>
        <p:nvSpPr>
          <p:cNvPr id="813" name="Shape 813"/>
          <p:cNvSpPr/>
          <p:nvPr/>
        </p:nvSpPr>
        <p:spPr>
          <a:xfrm>
            <a:off x="4621825" y="2724150"/>
            <a:ext cx="2910691" cy="1288264"/>
          </a:xfrm>
          <a:prstGeom prst="roundRect">
            <a:avLst>
              <a:gd name="adj" fmla="val 16667"/>
            </a:avLst>
          </a:prstGeom>
          <a:solidFill>
            <a:srgbClr val="FFFF99"/>
          </a:solidFill>
          <a:ln w="9525" cap="flat" cmpd="sng">
            <a:solidFill>
              <a:schemeClr val="hlink"/>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Verdana"/>
              <a:buNone/>
            </a:pPr>
            <a:r>
              <a:rPr lang="en-GB" sz="1477" b="1" i="0" u="none" strike="noStrike" cap="none">
                <a:solidFill>
                  <a:srgbClr val="000000"/>
                </a:solidFill>
                <a:latin typeface="Verdana"/>
                <a:ea typeface="Verdana"/>
                <a:cs typeface="Verdana"/>
                <a:sym typeface="Verdana"/>
              </a:rPr>
              <a:t>4 personal skills units</a:t>
            </a:r>
            <a:br>
              <a:rPr lang="en-GB" sz="1477" b="1" i="0" u="none" strike="noStrike" cap="none">
                <a:solidFill>
                  <a:srgbClr val="000000"/>
                </a:solidFill>
                <a:latin typeface="Verdana"/>
                <a:ea typeface="Verdana"/>
                <a:cs typeface="Verdana"/>
                <a:sym typeface="Verdana"/>
              </a:rPr>
            </a:br>
            <a:r>
              <a:rPr lang="en-GB" sz="1477" b="0" i="1" u="none" strike="noStrike" cap="none">
                <a:solidFill>
                  <a:srgbClr val="000000"/>
                </a:solidFill>
                <a:latin typeface="Verdana"/>
                <a:ea typeface="Verdana"/>
                <a:cs typeface="Verdana"/>
                <a:sym typeface="Verdana"/>
              </a:rPr>
              <a:t>Internally assessed</a:t>
            </a:r>
            <a:br>
              <a:rPr lang="en-GB" sz="1477" b="0" i="1" u="none" strike="noStrike" cap="none">
                <a:solidFill>
                  <a:srgbClr val="000000"/>
                </a:solidFill>
                <a:latin typeface="Verdana"/>
                <a:ea typeface="Verdana"/>
                <a:cs typeface="Verdana"/>
                <a:sym typeface="Verdana"/>
              </a:rPr>
            </a:br>
            <a:r>
              <a:rPr lang="en-GB" sz="1477" b="0" i="1" u="none" strike="noStrike" cap="none">
                <a:solidFill>
                  <a:srgbClr val="000000"/>
                </a:solidFill>
                <a:latin typeface="Verdana"/>
                <a:ea typeface="Verdana"/>
                <a:cs typeface="Verdana"/>
                <a:sym typeface="Verdana"/>
              </a:rPr>
              <a:t>One synoptic unit</a:t>
            </a:r>
            <a:r>
              <a:rPr lang="en-GB" sz="1477" b="1" i="0" u="none" strike="noStrike" cap="none">
                <a:solidFill>
                  <a:srgbClr val="000000"/>
                </a:solidFill>
                <a:latin typeface="Verdana"/>
                <a:ea typeface="Verdana"/>
                <a:cs typeface="Verdana"/>
                <a:sym typeface="Verdana"/>
              </a:rPr>
              <a:t/>
            </a:r>
            <a:br>
              <a:rPr lang="en-GB" sz="1477" b="1" i="0" u="none" strike="noStrike" cap="none">
                <a:solidFill>
                  <a:srgbClr val="000000"/>
                </a:solidFill>
                <a:latin typeface="Verdana"/>
                <a:ea typeface="Verdana"/>
                <a:cs typeface="Verdana"/>
                <a:sym typeface="Verdana"/>
              </a:rPr>
            </a:br>
            <a:r>
              <a:rPr lang="en-GB" sz="1477" b="0" i="1" u="none" strike="noStrike" cap="none">
                <a:solidFill>
                  <a:srgbClr val="000000"/>
                </a:solidFill>
                <a:latin typeface="Verdana"/>
                <a:ea typeface="Verdana"/>
                <a:cs typeface="Verdana"/>
                <a:sym typeface="Verdana"/>
              </a:rPr>
              <a:t>(120 GLH total)</a:t>
            </a:r>
          </a:p>
        </p:txBody>
      </p:sp>
      <p:sp>
        <p:nvSpPr>
          <p:cNvPr id="814" name="Shape 814"/>
          <p:cNvSpPr/>
          <p:nvPr/>
        </p:nvSpPr>
        <p:spPr>
          <a:xfrm>
            <a:off x="798635" y="4234414"/>
            <a:ext cx="3042682" cy="1232299"/>
          </a:xfrm>
          <a:prstGeom prst="roundRect">
            <a:avLst>
              <a:gd name="adj" fmla="val 16667"/>
            </a:avLst>
          </a:prstGeom>
          <a:solidFill>
            <a:srgbClr val="FFCC99"/>
          </a:solidFill>
          <a:ln w="9525" cap="flat" cmpd="sng">
            <a:solidFill>
              <a:schemeClr val="hlink"/>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Verdana"/>
              <a:buNone/>
            </a:pPr>
            <a:r>
              <a:rPr lang="en-GB" sz="1477" b="1" i="0" u="none" strike="noStrike" cap="none">
                <a:solidFill>
                  <a:srgbClr val="000000"/>
                </a:solidFill>
                <a:latin typeface="Verdana"/>
                <a:ea typeface="Verdana"/>
                <a:cs typeface="Verdana"/>
                <a:sym typeface="Verdana"/>
              </a:rPr>
              <a:t>3 sector units</a:t>
            </a:r>
            <a:br>
              <a:rPr lang="en-GB" sz="1477" b="1" i="0" u="none" strike="noStrike" cap="none">
                <a:solidFill>
                  <a:srgbClr val="000000"/>
                </a:solidFill>
                <a:latin typeface="Verdana"/>
                <a:ea typeface="Verdana"/>
                <a:cs typeface="Verdana"/>
                <a:sym typeface="Verdana"/>
              </a:rPr>
            </a:br>
            <a:r>
              <a:rPr lang="en-GB" sz="1477" b="0" i="1" u="none" strike="noStrike" cap="none">
                <a:solidFill>
                  <a:srgbClr val="000000"/>
                </a:solidFill>
                <a:latin typeface="Verdana"/>
                <a:ea typeface="Verdana"/>
                <a:cs typeface="Verdana"/>
                <a:sym typeface="Verdana"/>
              </a:rPr>
              <a:t>Internally assessed </a:t>
            </a:r>
          </a:p>
          <a:p>
            <a:pPr marL="0" marR="0" lvl="0" indent="0" algn="ctr" rtl="0">
              <a:lnSpc>
                <a:spcPct val="100000"/>
              </a:lnSpc>
              <a:spcBef>
                <a:spcPts val="462"/>
              </a:spcBef>
              <a:spcAft>
                <a:spcPts val="0"/>
              </a:spcAft>
              <a:buClr>
                <a:srgbClr val="000000"/>
              </a:buClr>
              <a:buSzPct val="25000"/>
              <a:buFont typeface="Verdana"/>
              <a:buNone/>
            </a:pPr>
            <a:r>
              <a:rPr lang="en-GB" sz="1477" b="0" i="1" u="none" strike="noStrike" cap="none">
                <a:solidFill>
                  <a:srgbClr val="000000"/>
                </a:solidFill>
                <a:latin typeface="Verdana"/>
                <a:ea typeface="Verdana"/>
                <a:cs typeface="Verdana"/>
                <a:sym typeface="Verdana"/>
              </a:rPr>
              <a:t>(120 GLH total)</a:t>
            </a:r>
          </a:p>
        </p:txBody>
      </p:sp>
      <p:sp>
        <p:nvSpPr>
          <p:cNvPr id="815" name="Shape 815"/>
          <p:cNvSpPr/>
          <p:nvPr/>
        </p:nvSpPr>
        <p:spPr>
          <a:xfrm>
            <a:off x="4635010" y="4234414"/>
            <a:ext cx="2897502" cy="1232299"/>
          </a:xfrm>
          <a:prstGeom prst="roundRect">
            <a:avLst>
              <a:gd name="adj" fmla="val 16667"/>
            </a:avLst>
          </a:prstGeom>
          <a:solidFill>
            <a:srgbClr val="FFCC99"/>
          </a:solidFill>
          <a:ln w="9525" cap="flat" cmpd="sng">
            <a:solidFill>
              <a:schemeClr val="hlink"/>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Verdana"/>
              <a:buNone/>
            </a:pPr>
            <a:r>
              <a:rPr lang="en-GB" sz="1477" b="1" i="0" u="none" strike="noStrike" cap="none">
                <a:solidFill>
                  <a:srgbClr val="000000"/>
                </a:solidFill>
                <a:latin typeface="Verdana"/>
                <a:ea typeface="Verdana"/>
                <a:cs typeface="Verdana"/>
                <a:sym typeface="Verdana"/>
              </a:rPr>
              <a:t>6 sector units</a:t>
            </a:r>
            <a:r>
              <a:rPr lang="en-GB" sz="1477" b="0" i="1" u="none" strike="noStrike" cap="none">
                <a:solidFill>
                  <a:srgbClr val="000000"/>
                </a:solidFill>
                <a:latin typeface="Verdana"/>
                <a:ea typeface="Verdana"/>
                <a:cs typeface="Verdana"/>
                <a:sym typeface="Verdana"/>
              </a:rPr>
              <a:t> </a:t>
            </a:r>
            <a:br>
              <a:rPr lang="en-GB" sz="1477" b="0" i="1" u="none" strike="noStrike" cap="none">
                <a:solidFill>
                  <a:srgbClr val="000000"/>
                </a:solidFill>
                <a:latin typeface="Verdana"/>
                <a:ea typeface="Verdana"/>
                <a:cs typeface="Verdana"/>
                <a:sym typeface="Verdana"/>
              </a:rPr>
            </a:br>
            <a:r>
              <a:rPr lang="en-GB" sz="1477" b="0" i="1" u="none" strike="noStrike" cap="none">
                <a:solidFill>
                  <a:srgbClr val="000000"/>
                </a:solidFill>
                <a:latin typeface="Verdana"/>
                <a:ea typeface="Verdana"/>
                <a:cs typeface="Verdana"/>
                <a:sym typeface="Verdana"/>
              </a:rPr>
              <a:t> Internally assessed</a:t>
            </a:r>
          </a:p>
          <a:p>
            <a:pPr marL="0" marR="0" lvl="0" indent="0" algn="ctr" rtl="0">
              <a:lnSpc>
                <a:spcPct val="100000"/>
              </a:lnSpc>
              <a:spcBef>
                <a:spcPts val="462"/>
              </a:spcBef>
              <a:spcAft>
                <a:spcPts val="0"/>
              </a:spcAft>
              <a:buClr>
                <a:srgbClr val="000000"/>
              </a:buClr>
              <a:buSzPct val="25000"/>
              <a:buFont typeface="Verdana"/>
              <a:buNone/>
            </a:pPr>
            <a:r>
              <a:rPr lang="en-GB" sz="1477" b="0" i="1" u="none" strike="noStrike" cap="none">
                <a:solidFill>
                  <a:srgbClr val="000000"/>
                </a:solidFill>
                <a:latin typeface="Verdana"/>
                <a:ea typeface="Verdana"/>
                <a:cs typeface="Verdana"/>
                <a:sym typeface="Verdana"/>
              </a:rPr>
              <a:t>(240 GLH total)</a:t>
            </a:r>
          </a:p>
        </p:txBody>
      </p:sp>
      <p:sp>
        <p:nvSpPr>
          <p:cNvPr id="816" name="Shape 816"/>
          <p:cNvSpPr txBox="1">
            <a:spLocks noGrp="1"/>
          </p:cNvSpPr>
          <p:nvPr>
            <p:ph type="ftr" idx="4294967295"/>
          </p:nvPr>
        </p:nvSpPr>
        <p:spPr>
          <a:xfrm>
            <a:off x="798635" y="6202587"/>
            <a:ext cx="4601308" cy="28851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GB" sz="1200" b="0" i="0" u="none" strike="noStrike" cap="none">
                <a:solidFill>
                  <a:schemeClr val="lt1"/>
                </a:solidFill>
                <a:latin typeface="Calibri"/>
                <a:ea typeface="Calibri"/>
                <a:cs typeface="Calibri"/>
                <a:sym typeface="Calibri"/>
              </a:rPr>
              <a:t>Always Learning</a:t>
            </a:r>
          </a:p>
        </p:txBody>
      </p:sp>
      <p:sp>
        <p:nvSpPr>
          <p:cNvPr id="817" name="Shape 817"/>
          <p:cNvSpPr txBox="1">
            <a:spLocks noGrp="1"/>
          </p:cNvSpPr>
          <p:nvPr>
            <p:ph type="sldNum" idx="12"/>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8</a:t>
            </a:fld>
            <a:r>
              <a:rPr lang="en-GB" sz="1200" b="0" i="0" u="none" strike="noStrike" cap="none">
                <a:solidFill>
                  <a:srgbClr val="888888"/>
                </a:solidFill>
                <a:latin typeface="Calibri"/>
                <a:ea typeface="Calibri"/>
                <a:cs typeface="Calibri"/>
                <a:sym typeface="Calibri"/>
              </a:rPr>
              <a:t> </a:t>
            </a:r>
          </a:p>
        </p:txBody>
      </p:sp>
    </p:spTree>
    <p:extLst>
      <p:ext uri="{BB962C8B-B14F-4D97-AF65-F5344CB8AC3E}">
        <p14:creationId xmlns:p14="http://schemas.microsoft.com/office/powerpoint/2010/main" val="96306378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529"/>
        <p:cNvGrpSpPr/>
        <p:nvPr/>
      </p:nvGrpSpPr>
      <p:grpSpPr>
        <a:xfrm>
          <a:off x="0" y="0"/>
          <a:ext cx="0" cy="0"/>
          <a:chOff x="0" y="0"/>
          <a:chExt cx="0" cy="0"/>
        </a:xfrm>
      </p:grpSpPr>
      <p:sp>
        <p:nvSpPr>
          <p:cNvPr id="530" name="Shape 530"/>
          <p:cNvSpPr txBox="1">
            <a:spLocks noGrp="1"/>
          </p:cNvSpPr>
          <p:nvPr>
            <p:ph type="sldNum" idx="12"/>
          </p:nvPr>
        </p:nvSpPr>
        <p:spPr>
          <a:xfrm>
            <a:off x="152400" y="6545262"/>
            <a:ext cx="331788" cy="179386"/>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Verdana"/>
              <a:buNone/>
            </a:pPr>
            <a:fld id="{00000000-1234-1234-1234-123412341234}" type="slidenum">
              <a:rPr lang="en-GB" sz="900" b="0" i="0" u="none" strike="noStrike" cap="none" baseline="0">
                <a:solidFill>
                  <a:schemeClr val="lt1"/>
                </a:solidFill>
                <a:latin typeface="Verdana"/>
                <a:ea typeface="Verdana"/>
                <a:cs typeface="Verdana"/>
                <a:sym typeface="Verdana"/>
              </a:rPr>
              <a:t>9</a:t>
            </a:fld>
            <a:endParaRPr lang="en-GB" sz="900" b="0" i="0" u="none" strike="noStrike" cap="none" baseline="0">
              <a:solidFill>
                <a:schemeClr val="lt1"/>
              </a:solidFill>
              <a:latin typeface="Verdana"/>
              <a:ea typeface="Verdana"/>
              <a:cs typeface="Verdana"/>
              <a:sym typeface="Verdana"/>
            </a:endParaRPr>
          </a:p>
        </p:txBody>
      </p:sp>
      <p:sp>
        <p:nvSpPr>
          <p:cNvPr id="531" name="Shape 531"/>
          <p:cNvSpPr txBox="1">
            <a:spLocks noGrp="1"/>
          </p:cNvSpPr>
          <p:nvPr>
            <p:ph type="title"/>
          </p:nvPr>
        </p:nvSpPr>
        <p:spPr>
          <a:xfrm>
            <a:off x="365125" y="395287"/>
            <a:ext cx="8229600" cy="523875"/>
          </a:xfrm>
          <a:prstGeom prst="rect">
            <a:avLst/>
          </a:prstGeom>
          <a:noFill/>
          <a:ln>
            <a:noFill/>
          </a:ln>
        </p:spPr>
        <p:txBody>
          <a:bodyPr lIns="0" tIns="0" rIns="91425" bIns="45700" anchor="t" anchorCtr="0">
            <a:noAutofit/>
          </a:bodyPr>
          <a:lstStyle/>
          <a:p>
            <a:pPr marL="0" marR="0" lvl="0" indent="0" algn="l" rtl="0">
              <a:lnSpc>
                <a:spcPct val="100000"/>
              </a:lnSpc>
              <a:spcBef>
                <a:spcPts val="0"/>
              </a:spcBef>
              <a:spcAft>
                <a:spcPts val="0"/>
              </a:spcAft>
              <a:buClr>
                <a:schemeClr val="hlink"/>
              </a:buClr>
              <a:buSzPct val="25000"/>
              <a:buFont typeface="Verdana"/>
              <a:buNone/>
            </a:pPr>
            <a:r>
              <a:rPr lang="en-GB" sz="2400" b="1" i="0" u="none" strike="noStrike" cap="none" baseline="0" dirty="0">
                <a:solidFill>
                  <a:schemeClr val="hlink"/>
                </a:solidFill>
                <a:latin typeface="Verdana"/>
                <a:ea typeface="Verdana"/>
                <a:cs typeface="Verdana"/>
                <a:sym typeface="Verdana"/>
              </a:rPr>
              <a:t>BTEC </a:t>
            </a:r>
            <a:r>
              <a:rPr lang="en-GB" sz="2400" b="1" i="0" u="none" strike="noStrike" cap="none" baseline="0" dirty="0" smtClean="0">
                <a:solidFill>
                  <a:schemeClr val="hlink"/>
                </a:solidFill>
                <a:latin typeface="Verdana"/>
                <a:ea typeface="Verdana"/>
                <a:cs typeface="Verdana"/>
                <a:sym typeface="Verdana"/>
              </a:rPr>
              <a:t>Introductory structures</a:t>
            </a:r>
            <a:r>
              <a:rPr lang="en-GB" sz="2400" b="1" i="0" u="none" strike="noStrike" cap="none" baseline="0" dirty="0">
                <a:solidFill>
                  <a:schemeClr val="hlink"/>
                </a:solidFill>
                <a:latin typeface="Verdana"/>
                <a:ea typeface="Verdana"/>
                <a:cs typeface="Verdana"/>
                <a:sym typeface="Verdana"/>
              </a:rPr>
              <a:t/>
            </a:r>
            <a:br>
              <a:rPr lang="en-GB" sz="2400" b="1" i="0" u="none" strike="noStrike" cap="none" baseline="0" dirty="0">
                <a:solidFill>
                  <a:schemeClr val="hlink"/>
                </a:solidFill>
                <a:latin typeface="Verdana"/>
                <a:ea typeface="Verdana"/>
                <a:cs typeface="Verdana"/>
                <a:sym typeface="Verdana"/>
              </a:rPr>
            </a:br>
            <a:endParaRPr lang="en-GB" sz="2400" b="0" i="1" u="none" strike="noStrike" cap="none" baseline="0" dirty="0">
              <a:solidFill>
                <a:schemeClr val="hlink"/>
              </a:solidFill>
              <a:latin typeface="Verdana"/>
              <a:ea typeface="Verdana"/>
              <a:cs typeface="Verdana"/>
              <a:sym typeface="Verdana"/>
            </a:endParaRPr>
          </a:p>
        </p:txBody>
      </p:sp>
      <p:sp>
        <p:nvSpPr>
          <p:cNvPr id="532" name="Shape 532"/>
          <p:cNvSpPr txBox="1">
            <a:spLocks noGrp="1"/>
          </p:cNvSpPr>
          <p:nvPr>
            <p:ph type="body" idx="1"/>
          </p:nvPr>
        </p:nvSpPr>
        <p:spPr>
          <a:xfrm>
            <a:off x="365125" y="1148335"/>
            <a:ext cx="8229600" cy="4879973"/>
          </a:xfrm>
          <a:prstGeom prst="rect">
            <a:avLst/>
          </a:prstGeom>
          <a:noFill/>
          <a:ln>
            <a:noFill/>
          </a:ln>
        </p:spPr>
        <p:txBody>
          <a:bodyPr lIns="0" tIns="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baseline="0" dirty="0">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Font typeface="Arial"/>
              <a:buNone/>
            </a:pPr>
            <a:endParaRPr sz="2000" b="0" i="0" u="none" strike="noStrike" cap="none" baseline="0" dirty="0">
              <a:solidFill>
                <a:schemeClr val="dk1"/>
              </a:solidFill>
              <a:latin typeface="Verdana"/>
              <a:ea typeface="Verdana"/>
              <a:cs typeface="Verdana"/>
              <a:sym typeface="Verdana"/>
            </a:endParaRPr>
          </a:p>
        </p:txBody>
      </p:sp>
      <p:sp>
        <p:nvSpPr>
          <p:cNvPr id="533" name="Shape 533"/>
          <p:cNvSpPr txBox="1"/>
          <p:nvPr/>
        </p:nvSpPr>
        <p:spPr>
          <a:xfrm>
            <a:off x="318294" y="1436115"/>
            <a:ext cx="7713663" cy="2284037"/>
          </a:xfrm>
          <a:prstGeom prst="rect">
            <a:avLst/>
          </a:prstGeom>
          <a:solidFill>
            <a:srgbClr val="C0C0C0">
              <a:alpha val="29411"/>
            </a:srgbClr>
          </a:solidFill>
          <a:ln>
            <a:noFill/>
          </a:ln>
        </p:spPr>
        <p:txBody>
          <a:bodyPr lIns="0" tIns="0" rIns="0" bIns="0" anchor="t" anchorCtr="0">
            <a:noAutofit/>
          </a:bodyPr>
          <a:lstStyle/>
          <a:p>
            <a:pPr marL="0" marR="0" lvl="0" indent="0" algn="l" rtl="0">
              <a:lnSpc>
                <a:spcPct val="100000"/>
              </a:lnSpc>
              <a:spcBef>
                <a:spcPts val="200"/>
              </a:spcBef>
              <a:spcAft>
                <a:spcPts val="0"/>
              </a:spcAft>
              <a:buClr>
                <a:schemeClr val="dk1"/>
              </a:buClr>
              <a:buSzPct val="25000"/>
              <a:buFont typeface="Verdana"/>
              <a:buNone/>
            </a:pPr>
            <a:r>
              <a:rPr lang="en-GB" sz="400" b="0" i="0" u="none" strike="noStrike" cap="none" baseline="0" dirty="0" smtClean="0">
                <a:solidFill>
                  <a:schemeClr val="dk1"/>
                </a:solidFill>
                <a:latin typeface="Verdana"/>
                <a:ea typeface="Verdana"/>
                <a:cs typeface="Verdana"/>
                <a:sym typeface="Verdana"/>
              </a:rPr>
              <a:t> </a:t>
            </a:r>
            <a:endParaRPr lang="en-GB" sz="400" b="0" i="0" u="none" strike="noStrike" cap="none" baseline="0" dirty="0">
              <a:solidFill>
                <a:schemeClr val="dk1"/>
              </a:solidFill>
              <a:latin typeface="Verdana"/>
              <a:ea typeface="Verdana"/>
              <a:cs typeface="Verdana"/>
              <a:sym typeface="Verdana"/>
            </a:endParaRPr>
          </a:p>
        </p:txBody>
      </p:sp>
      <p:sp>
        <p:nvSpPr>
          <p:cNvPr id="534" name="Shape 534"/>
          <p:cNvSpPr/>
          <p:nvPr/>
        </p:nvSpPr>
        <p:spPr>
          <a:xfrm>
            <a:off x="484188" y="1827209"/>
            <a:ext cx="2212974" cy="1179513"/>
          </a:xfrm>
          <a:prstGeom prst="homePlate">
            <a:avLst>
              <a:gd name="adj" fmla="val 46904"/>
            </a:avLst>
          </a:prstGeom>
          <a:solidFill>
            <a:schemeClr val="accent2"/>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Verdana"/>
              <a:buNone/>
            </a:pPr>
            <a:r>
              <a:rPr lang="en-GB" sz="1600" b="1" i="0" u="none" strike="noStrike" cap="none" baseline="0" dirty="0">
                <a:solidFill>
                  <a:schemeClr val="lt1"/>
                </a:solidFill>
                <a:latin typeface="Verdana"/>
                <a:ea typeface="Verdana"/>
                <a:cs typeface="Verdana"/>
                <a:sym typeface="Verdana"/>
              </a:rPr>
              <a:t>NEW!</a:t>
            </a:r>
            <a:br>
              <a:rPr lang="en-GB" sz="1600" b="1" i="0" u="none" strike="noStrike" cap="none" baseline="0" dirty="0">
                <a:solidFill>
                  <a:schemeClr val="lt1"/>
                </a:solidFill>
                <a:latin typeface="Verdana"/>
                <a:ea typeface="Verdana"/>
                <a:cs typeface="Verdana"/>
                <a:sym typeface="Verdana"/>
              </a:rPr>
            </a:br>
            <a:r>
              <a:rPr lang="en-GB" sz="1600" b="1" i="0" u="none" strike="noStrike" cap="none" baseline="0" dirty="0" smtClean="0">
                <a:solidFill>
                  <a:schemeClr val="lt1"/>
                </a:solidFill>
                <a:latin typeface="Verdana"/>
                <a:ea typeface="Verdana"/>
                <a:cs typeface="Verdana"/>
                <a:sym typeface="Verdana"/>
              </a:rPr>
              <a:t>Personal Skills </a:t>
            </a:r>
            <a:r>
              <a:rPr lang="en-GB" sz="1600" b="1" i="0" u="none" strike="noStrike" cap="none" baseline="0" dirty="0">
                <a:solidFill>
                  <a:schemeClr val="lt1"/>
                </a:solidFill>
                <a:latin typeface="Verdana"/>
                <a:ea typeface="Verdana"/>
                <a:cs typeface="Verdana"/>
                <a:sym typeface="Verdana"/>
              </a:rPr>
              <a:t>units</a:t>
            </a:r>
          </a:p>
        </p:txBody>
      </p:sp>
      <p:sp>
        <p:nvSpPr>
          <p:cNvPr id="537" name="Shape 537"/>
          <p:cNvSpPr txBox="1"/>
          <p:nvPr/>
        </p:nvSpPr>
        <p:spPr>
          <a:xfrm>
            <a:off x="318296" y="3851401"/>
            <a:ext cx="7713661" cy="2406080"/>
          </a:xfrm>
          <a:prstGeom prst="rect">
            <a:avLst/>
          </a:prstGeom>
          <a:solidFill>
            <a:srgbClr val="C0C0C0">
              <a:alpha val="29411"/>
            </a:srgbClr>
          </a:solid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GB" sz="1200" b="0" i="0" u="none" strike="noStrike" cap="none" baseline="0" dirty="0">
                <a:solidFill>
                  <a:schemeClr val="dk1"/>
                </a:solidFill>
                <a:latin typeface="Verdana"/>
                <a:ea typeface="Verdana"/>
                <a:cs typeface="Verdana"/>
                <a:sym typeface="Verdana"/>
              </a:rPr>
              <a:t/>
            </a:r>
            <a:br>
              <a:rPr lang="en-GB" sz="1200" b="0" i="0" u="none" strike="noStrike" cap="none" baseline="0" dirty="0">
                <a:solidFill>
                  <a:schemeClr val="dk1"/>
                </a:solidFill>
                <a:latin typeface="Verdana"/>
                <a:ea typeface="Verdana"/>
                <a:cs typeface="Verdana"/>
                <a:sym typeface="Verdana"/>
              </a:rPr>
            </a:br>
            <a:r>
              <a:rPr lang="en-GB" sz="1200" b="0" i="0" u="none" strike="noStrike" cap="none" baseline="0" dirty="0">
                <a:solidFill>
                  <a:schemeClr val="dk1"/>
                </a:solidFill>
                <a:latin typeface="Verdana"/>
                <a:ea typeface="Verdana"/>
                <a:cs typeface="Verdana"/>
                <a:sym typeface="Verdana"/>
              </a:rPr>
              <a:t>                                               </a:t>
            </a:r>
            <a:endParaRPr sz="600" b="0" i="0" u="none" strike="noStrike" cap="none" baseline="0" dirty="0">
              <a:solidFill>
                <a:schemeClr val="dk1"/>
              </a:solidFill>
              <a:latin typeface="Verdana"/>
              <a:ea typeface="Verdana"/>
              <a:cs typeface="Verdana"/>
              <a:sym typeface="Verdana"/>
            </a:endParaRPr>
          </a:p>
        </p:txBody>
      </p:sp>
      <p:sp>
        <p:nvSpPr>
          <p:cNvPr id="538" name="Shape 538"/>
          <p:cNvSpPr/>
          <p:nvPr/>
        </p:nvSpPr>
        <p:spPr>
          <a:xfrm>
            <a:off x="484188" y="4368355"/>
            <a:ext cx="2271711" cy="1143000"/>
          </a:xfrm>
          <a:prstGeom prst="homePlate">
            <a:avLst>
              <a:gd name="adj" fmla="val 49687"/>
            </a:avLst>
          </a:prstGeom>
          <a:solidFill>
            <a:srgbClr val="A72B5A"/>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Verdana"/>
              <a:buNone/>
            </a:pPr>
            <a:r>
              <a:rPr lang="en-GB" sz="1600" b="1" i="0" u="none" strike="noStrike" cap="none" baseline="0" dirty="0">
                <a:solidFill>
                  <a:schemeClr val="lt1"/>
                </a:solidFill>
                <a:latin typeface="Verdana"/>
                <a:ea typeface="Verdana"/>
                <a:cs typeface="Verdana"/>
                <a:sym typeface="Verdana"/>
              </a:rPr>
              <a:t>Optional</a:t>
            </a:r>
            <a:br>
              <a:rPr lang="en-GB" sz="1600" b="1" i="0" u="none" strike="noStrike" cap="none" baseline="0" dirty="0">
                <a:solidFill>
                  <a:schemeClr val="lt1"/>
                </a:solidFill>
                <a:latin typeface="Verdana"/>
                <a:ea typeface="Verdana"/>
                <a:cs typeface="Verdana"/>
                <a:sym typeface="Verdana"/>
              </a:rPr>
            </a:br>
            <a:r>
              <a:rPr lang="en-GB" sz="1600" b="1" i="0" u="none" strike="noStrike" cap="none" baseline="0" dirty="0" smtClean="0">
                <a:solidFill>
                  <a:schemeClr val="lt1"/>
                </a:solidFill>
                <a:latin typeface="Verdana"/>
                <a:ea typeface="Verdana"/>
                <a:cs typeface="Verdana"/>
                <a:sym typeface="Verdana"/>
              </a:rPr>
              <a:t>Vocational</a:t>
            </a:r>
            <a:r>
              <a:rPr lang="en-GB" sz="1600" b="1" i="0" u="none" strike="noStrike" cap="none" baseline="0" dirty="0">
                <a:solidFill>
                  <a:schemeClr val="lt1"/>
                </a:solidFill>
                <a:latin typeface="Verdana"/>
                <a:ea typeface="Verdana"/>
                <a:cs typeface="Verdana"/>
                <a:sym typeface="Verdana"/>
              </a:rPr>
              <a:t/>
            </a:r>
            <a:br>
              <a:rPr lang="en-GB" sz="1600" b="1" i="0" u="none" strike="noStrike" cap="none" baseline="0" dirty="0">
                <a:solidFill>
                  <a:schemeClr val="lt1"/>
                </a:solidFill>
                <a:latin typeface="Verdana"/>
                <a:ea typeface="Verdana"/>
                <a:cs typeface="Verdana"/>
                <a:sym typeface="Verdana"/>
              </a:rPr>
            </a:br>
            <a:r>
              <a:rPr lang="en-GB" sz="1600" b="1" i="0" u="none" strike="noStrike" cap="none" baseline="0" dirty="0">
                <a:solidFill>
                  <a:schemeClr val="lt1"/>
                </a:solidFill>
                <a:latin typeface="Verdana"/>
                <a:ea typeface="Verdana"/>
                <a:cs typeface="Verdana"/>
                <a:sym typeface="Verdana"/>
              </a:rPr>
              <a:t>units</a:t>
            </a:r>
          </a:p>
        </p:txBody>
      </p:sp>
      <p:sp>
        <p:nvSpPr>
          <p:cNvPr id="10" name="Text Box 2"/>
          <p:cNvSpPr txBox="1">
            <a:spLocks noChangeArrowheads="1"/>
          </p:cNvSpPr>
          <p:nvPr/>
        </p:nvSpPr>
        <p:spPr bwMode="auto">
          <a:xfrm>
            <a:off x="3470927" y="1480799"/>
            <a:ext cx="4458422" cy="2166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0"/>
              </a:spcAft>
            </a:pPr>
            <a:r>
              <a:rPr lang="en-GB" sz="1800" b="1" dirty="0">
                <a:effectLst/>
                <a:latin typeface="Verdana" panose="020B0604030504040204" pitchFamily="34" charset="0"/>
                <a:ea typeface="Verdana" panose="020B0604030504040204" pitchFamily="34" charset="0"/>
                <a:cs typeface="Verdana" panose="020B0604030504040204" pitchFamily="34" charset="0"/>
              </a:rPr>
              <a:t>Group A: Personal Skills</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07000"/>
              </a:lnSpc>
              <a:spcAft>
                <a:spcPts val="0"/>
              </a:spcAft>
            </a:pPr>
            <a:r>
              <a:rPr lang="en-GB" sz="1800" dirty="0">
                <a:effectLst/>
                <a:latin typeface="Verdana" panose="020B0604030504040204" pitchFamily="34" charset="0"/>
                <a:ea typeface="Verdana" panose="020B0604030504040204" pitchFamily="34" charset="0"/>
                <a:cs typeface="Verdana" panose="020B0604030504040204" pitchFamily="34" charset="0"/>
              </a:rPr>
              <a:t>Unit 1: </a:t>
            </a:r>
            <a:r>
              <a:rPr lang="en-GB" sz="1800" dirty="0">
                <a:latin typeface="Verdana" panose="020B0604030504040204" pitchFamily="34" charset="0"/>
                <a:ea typeface="Verdana" panose="020B0604030504040204" pitchFamily="34" charset="0"/>
                <a:cs typeface="Verdana" panose="020B0604030504040204" pitchFamily="34" charset="0"/>
              </a:rPr>
              <a:t>B</a:t>
            </a:r>
            <a:r>
              <a:rPr lang="en-GB" sz="1800" dirty="0" smtClean="0">
                <a:effectLst/>
                <a:latin typeface="Verdana" panose="020B0604030504040204" pitchFamily="34" charset="0"/>
                <a:ea typeface="Verdana" panose="020B0604030504040204" pitchFamily="34" charset="0"/>
                <a:cs typeface="Verdana" panose="020B0604030504040204" pitchFamily="34" charset="0"/>
              </a:rPr>
              <a:t>eing organised</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07000"/>
              </a:lnSpc>
              <a:spcAft>
                <a:spcPts val="0"/>
              </a:spcAft>
            </a:pPr>
            <a:r>
              <a:rPr lang="en-GB" sz="1800" dirty="0">
                <a:effectLst/>
                <a:latin typeface="Verdana" panose="020B0604030504040204" pitchFamily="34" charset="0"/>
                <a:ea typeface="Verdana" panose="020B0604030504040204" pitchFamily="34" charset="0"/>
                <a:cs typeface="Verdana" panose="020B0604030504040204" pitchFamily="34" charset="0"/>
              </a:rPr>
              <a:t>Unit 2: </a:t>
            </a:r>
            <a:r>
              <a:rPr lang="en-GB" sz="1800" dirty="0" smtClean="0">
                <a:effectLst/>
                <a:latin typeface="Verdana" panose="020B0604030504040204" pitchFamily="34" charset="0"/>
                <a:ea typeface="Verdana" panose="020B0604030504040204" pitchFamily="34" charset="0"/>
                <a:cs typeface="Verdana" panose="020B0604030504040204" pitchFamily="34" charset="0"/>
              </a:rPr>
              <a:t>Developing a Personal Progression Plan</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07000"/>
              </a:lnSpc>
              <a:spcAft>
                <a:spcPts val="0"/>
              </a:spcAft>
            </a:pPr>
            <a:r>
              <a:rPr lang="en-GB" sz="1800" dirty="0">
                <a:effectLst/>
                <a:latin typeface="Verdana" panose="020B0604030504040204" pitchFamily="34" charset="0"/>
                <a:ea typeface="Verdana" panose="020B0604030504040204" pitchFamily="34" charset="0"/>
                <a:cs typeface="Verdana" panose="020B0604030504040204" pitchFamily="34" charset="0"/>
              </a:rPr>
              <a:t>Unit 3: </a:t>
            </a:r>
            <a:r>
              <a:rPr lang="en-GB" sz="1800" dirty="0" smtClean="0">
                <a:effectLst/>
                <a:latin typeface="Verdana" panose="020B0604030504040204" pitchFamily="34" charset="0"/>
                <a:ea typeface="Verdana" panose="020B0604030504040204" pitchFamily="34" charset="0"/>
                <a:cs typeface="Verdana" panose="020B0604030504040204" pitchFamily="34" charset="0"/>
              </a:rPr>
              <a:t>Working with Others</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07000"/>
              </a:lnSpc>
              <a:spcAft>
                <a:spcPts val="0"/>
              </a:spcAft>
            </a:pPr>
            <a:r>
              <a:rPr lang="en-GB" sz="1800" dirty="0">
                <a:latin typeface="Verdana" panose="020B0604030504040204" pitchFamily="34" charset="0"/>
                <a:ea typeface="Verdana" panose="020B0604030504040204" pitchFamily="34" charset="0"/>
                <a:cs typeface="Verdana" panose="020B0604030504040204" pitchFamily="34" charset="0"/>
              </a:rPr>
              <a:t>U</a:t>
            </a:r>
            <a:r>
              <a:rPr lang="en-GB" sz="1800" dirty="0" smtClean="0">
                <a:effectLst/>
                <a:latin typeface="Verdana" panose="020B0604030504040204" pitchFamily="34" charset="0"/>
                <a:ea typeface="Verdana" panose="020B0604030504040204" pitchFamily="34" charset="0"/>
                <a:cs typeface="Verdana" panose="020B0604030504040204" pitchFamily="34" charset="0"/>
              </a:rPr>
              <a:t>nit </a:t>
            </a:r>
            <a:r>
              <a:rPr lang="en-GB" sz="1800" dirty="0">
                <a:effectLst/>
                <a:latin typeface="Verdana" panose="020B0604030504040204" pitchFamily="34" charset="0"/>
                <a:ea typeface="Verdana" panose="020B0604030504040204" pitchFamily="34" charset="0"/>
                <a:cs typeface="Verdana" panose="020B0604030504040204" pitchFamily="34" charset="0"/>
              </a:rPr>
              <a:t>4: </a:t>
            </a:r>
            <a:r>
              <a:rPr lang="en-GB" sz="1800" dirty="0" smtClean="0">
                <a:effectLst/>
                <a:latin typeface="Verdana" panose="020B0604030504040204" pitchFamily="34" charset="0"/>
                <a:ea typeface="Verdana" panose="020B0604030504040204" pitchFamily="34" charset="0"/>
                <a:cs typeface="Verdana" panose="020B0604030504040204" pitchFamily="34" charset="0"/>
              </a:rPr>
              <a:t>Researching a Topic</a:t>
            </a:r>
          </a:p>
          <a:p>
            <a:pPr marL="342900" lvl="0" indent="-342900">
              <a:lnSpc>
                <a:spcPct val="107000"/>
              </a:lnSpc>
              <a:spcAft>
                <a:spcPts val="0"/>
              </a:spcAft>
              <a:buFont typeface="Wingdings" panose="05000000000000000000" pitchFamily="2" charset="2"/>
              <a:buChar char=""/>
            </a:pPr>
            <a:r>
              <a:rPr lang="en-GB" sz="1800" dirty="0" smtClean="0">
                <a:effectLst/>
                <a:latin typeface="Verdana" panose="020B0604030504040204" pitchFamily="34" charset="0"/>
                <a:ea typeface="Verdana" panose="020B0604030504040204" pitchFamily="34" charset="0"/>
                <a:cs typeface="Verdana" panose="020B0604030504040204" pitchFamily="34" charset="0"/>
              </a:rPr>
              <a:t>Units </a:t>
            </a:r>
            <a:r>
              <a:rPr lang="en-GB" sz="1800" dirty="0">
                <a:effectLst/>
                <a:latin typeface="Verdana" panose="020B0604030504040204" pitchFamily="34" charset="0"/>
                <a:ea typeface="Verdana" panose="020B0604030504040204" pitchFamily="34" charset="0"/>
                <a:cs typeface="Verdana" panose="020B0604030504040204" pitchFamily="34" charset="0"/>
              </a:rPr>
              <a:t>graded </a:t>
            </a:r>
            <a:r>
              <a:rPr lang="en-GB" sz="1800" dirty="0" smtClean="0">
                <a:effectLst/>
                <a:latin typeface="Verdana" panose="020B0604030504040204" pitchFamily="34" charset="0"/>
                <a:ea typeface="Verdana" panose="020B0604030504040204" pitchFamily="34" charset="0"/>
                <a:cs typeface="Verdana" panose="020B0604030504040204" pitchFamily="34" charset="0"/>
              </a:rPr>
              <a:t>PMD</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 Box 2"/>
          <p:cNvSpPr txBox="1">
            <a:spLocks noChangeArrowheads="1"/>
          </p:cNvSpPr>
          <p:nvPr/>
        </p:nvSpPr>
        <p:spPr bwMode="auto">
          <a:xfrm>
            <a:off x="3470927" y="3949326"/>
            <a:ext cx="4458422" cy="2166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0"/>
              </a:spcAft>
            </a:pPr>
            <a:r>
              <a:rPr lang="en-GB" sz="1800" b="1" dirty="0">
                <a:effectLst/>
                <a:latin typeface="Verdana" panose="020B0604030504040204" pitchFamily="34" charset="0"/>
                <a:ea typeface="Verdana" panose="020B0604030504040204" pitchFamily="34" charset="0"/>
                <a:cs typeface="Verdana" panose="020B0604030504040204" pitchFamily="34" charset="0"/>
              </a:rPr>
              <a:t>Group B: Sector Skills</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7000"/>
              </a:lnSpc>
              <a:spcAft>
                <a:spcPts val="0"/>
              </a:spcAft>
              <a:buFont typeface="Wingdings" panose="05000000000000000000" pitchFamily="2" charset="2"/>
              <a:buChar char=""/>
            </a:pPr>
            <a:r>
              <a:rPr lang="en-GB" sz="1800" dirty="0">
                <a:effectLst/>
                <a:latin typeface="Verdana" panose="020B0604030504040204" pitchFamily="34" charset="0"/>
                <a:ea typeface="Verdana" panose="020B0604030504040204" pitchFamily="34" charset="0"/>
                <a:cs typeface="Verdana" panose="020B0604030504040204" pitchFamily="34" charset="0"/>
              </a:rPr>
              <a:t>Units reflect a process and sector knowledge is acquired where appropriate by ‘doing’</a:t>
            </a:r>
          </a:p>
          <a:p>
            <a:pPr marL="342900" indent="-342900">
              <a:lnSpc>
                <a:spcPct val="107000"/>
              </a:lnSpc>
              <a:buFont typeface="Wingdings" panose="05000000000000000000" pitchFamily="2" charset="2"/>
              <a:buChar char=""/>
            </a:pPr>
            <a:r>
              <a:rPr lang="en-GB" sz="1800" dirty="0" smtClean="0">
                <a:latin typeface="Verdana" panose="020B0604030504040204" pitchFamily="34" charset="0"/>
                <a:ea typeface="Verdana" panose="020B0604030504040204" pitchFamily="34" charset="0"/>
                <a:cs typeface="Verdana" panose="020B0604030504040204" pitchFamily="34" charset="0"/>
              </a:rPr>
              <a:t>At least 8 optional units to be developed per sector</a:t>
            </a:r>
          </a:p>
          <a:p>
            <a:pPr marL="342900" indent="-342900">
              <a:lnSpc>
                <a:spcPct val="107000"/>
              </a:lnSpc>
              <a:buFont typeface="Wingdings" panose="05000000000000000000" pitchFamily="2" charset="2"/>
              <a:buChar char=""/>
            </a:pPr>
            <a:r>
              <a:rPr lang="en-GB" sz="1800" dirty="0">
                <a:latin typeface="Verdana" panose="020B0604030504040204" pitchFamily="34" charset="0"/>
                <a:ea typeface="Verdana" panose="020B0604030504040204" pitchFamily="34" charset="0"/>
                <a:cs typeface="Verdana" panose="020B0604030504040204" pitchFamily="34" charset="0"/>
              </a:rPr>
              <a:t>T</a:t>
            </a:r>
            <a:r>
              <a:rPr lang="en-GB" sz="1800" dirty="0" smtClean="0">
                <a:latin typeface="Verdana" panose="020B0604030504040204" pitchFamily="34" charset="0"/>
                <a:ea typeface="Verdana" panose="020B0604030504040204" pitchFamily="34" charset="0"/>
                <a:cs typeface="Verdana" panose="020B0604030504040204" pitchFamily="34" charset="0"/>
              </a:rPr>
              <a:t>he </a:t>
            </a:r>
            <a:r>
              <a:rPr lang="en-GB" sz="1800" dirty="0">
                <a:latin typeface="Verdana" panose="020B0604030504040204" pitchFamily="34" charset="0"/>
                <a:ea typeface="Verdana" panose="020B0604030504040204" pitchFamily="34" charset="0"/>
                <a:cs typeface="Verdana" panose="020B0604030504040204" pitchFamily="34" charset="0"/>
              </a:rPr>
              <a:t>units are graded </a:t>
            </a:r>
            <a:r>
              <a:rPr lang="en-GB" sz="1800" dirty="0" smtClean="0">
                <a:latin typeface="Verdana" panose="020B0604030504040204" pitchFamily="34" charset="0"/>
                <a:ea typeface="Verdana" panose="020B0604030504040204" pitchFamily="34" charset="0"/>
                <a:cs typeface="Verdana" panose="020B0604030504040204" pitchFamily="34" charset="0"/>
              </a:rPr>
              <a:t>PMD</a:t>
            </a:r>
            <a:endParaRPr lang="en-GB"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10556291"/>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arson Template ">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1749</Words>
  <Application>Microsoft Office PowerPoint</Application>
  <PresentationFormat>On-screen Show (4:3)</PresentationFormat>
  <Paragraphs>400</Paragraphs>
  <Slides>25</Slides>
  <Notes>21</Notes>
  <HiddenSlides>10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Arial</vt:lpstr>
      <vt:lpstr>Arial</vt:lpstr>
      <vt:lpstr>Calibri</vt:lpstr>
      <vt:lpstr>Calibri</vt:lpstr>
      <vt:lpstr>Courier New</vt:lpstr>
      <vt:lpstr>Lato Light</vt:lpstr>
      <vt:lpstr>Lato Medium</vt:lpstr>
      <vt:lpstr>Noto Sans Symbols</vt:lpstr>
      <vt:lpstr>Open Sans</vt:lpstr>
      <vt:lpstr>Times New Roman</vt:lpstr>
      <vt:lpstr>Verdana</vt:lpstr>
      <vt:lpstr>Verdana-Bold</vt:lpstr>
      <vt:lpstr>Wingdings</vt:lpstr>
      <vt:lpstr>Pearson</vt:lpstr>
      <vt:lpstr>1_Pearson Template </vt:lpstr>
      <vt:lpstr>NFEC Regional Presentation  Update on BTEC, Higher Nationals and Apprenticeships</vt:lpstr>
      <vt:lpstr>NFEC Regional Update </vt:lpstr>
      <vt:lpstr>BTEC Qualifications reform timeline</vt:lpstr>
      <vt:lpstr>A stepping stone to Higher Education…</vt:lpstr>
      <vt:lpstr>A stepping stone to employment…</vt:lpstr>
      <vt:lpstr>BTEC Level 1 Introductory Update</vt:lpstr>
      <vt:lpstr>PowerPoint Presentation</vt:lpstr>
      <vt:lpstr>BTEC Introductory (RQF) Structure and sizes </vt:lpstr>
      <vt:lpstr>BTEC Introductory structures </vt:lpstr>
      <vt:lpstr>BTEC L2  </vt:lpstr>
      <vt:lpstr>BTEC Level 2 Latest news</vt:lpstr>
      <vt:lpstr>Pearson BTEC Level 2 Technical Certificates developments</vt:lpstr>
      <vt:lpstr>Level 2 courses: first-teach date summary</vt:lpstr>
      <vt:lpstr>Which BTECs can you teach, and when? </vt:lpstr>
      <vt:lpstr>Review of  BTEC Nationals</vt:lpstr>
      <vt:lpstr>DfE criteria for level 3 vocational qualifications  in England</vt:lpstr>
      <vt:lpstr>Which new courses are available from September 2016?</vt:lpstr>
      <vt:lpstr>PowerPoint Presentation</vt:lpstr>
      <vt:lpstr>HNC/HND Engineering </vt:lpstr>
      <vt:lpstr>Engineering, core units - all pathways </vt:lpstr>
      <vt:lpstr>Engineering - Professional Body and Sector Skills Council Recognition </vt:lpstr>
      <vt:lpstr>Pearson Apprenticeship Proposition</vt:lpstr>
      <vt:lpstr>New Apprenticeship Standards – Specialist Qualification (England only) </vt:lpstr>
      <vt:lpstr>Contacts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NFEC Regional Presentation  Update on BTEC, Higher Nationals and Apprenticeships</dc:title>
  <dc:creator>Smith, Steve</dc:creator>
  <cp:lastModifiedBy>Stait, Bridget</cp:lastModifiedBy>
  <cp:revision>19</cp:revision>
  <dcterms:modified xsi:type="dcterms:W3CDTF">2016-11-18T10:59:23Z</dcterms:modified>
</cp:coreProperties>
</file>